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19"/>
  </p:notesMasterIdLst>
  <p:sldIdLst>
    <p:sldId id="256" r:id="rId3"/>
    <p:sldId id="257" r:id="rId4"/>
    <p:sldId id="279" r:id="rId5"/>
    <p:sldId id="258" r:id="rId6"/>
    <p:sldId id="261" r:id="rId7"/>
    <p:sldId id="276" r:id="rId8"/>
    <p:sldId id="282" r:id="rId9"/>
    <p:sldId id="281" r:id="rId10"/>
    <p:sldId id="264" r:id="rId11"/>
    <p:sldId id="260" r:id="rId12"/>
    <p:sldId id="270" r:id="rId13"/>
    <p:sldId id="272" r:id="rId14"/>
    <p:sldId id="273" r:id="rId15"/>
    <p:sldId id="280" r:id="rId16"/>
    <p:sldId id="283" r:id="rId17"/>
    <p:sldId id="259" r:id="rId18"/>
  </p:sldIdLst>
  <p:sldSz cx="12192000" cy="6858000"/>
  <p:notesSz cx="9926638" cy="6797675"/>
  <p:defaultTextStyle>
    <a:defPPr lvl="0">
      <a:defRPr lang="el-G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22798" y="0"/>
            <a:ext cx="4301543" cy="341064"/>
          </a:xfrm>
          <a:prstGeom prst="rect">
            <a:avLst/>
          </a:prstGeom>
        </p:spPr>
        <p:txBody>
          <a:bodyPr vert="horz" lIns="91440" tIns="45720" rIns="91440" bIns="45720" rtlCol="0"/>
          <a:lstStyle>
            <a:lvl1pPr algn="r">
              <a:defRPr sz="1200"/>
            </a:lvl1pPr>
          </a:lstStyle>
          <a:p>
            <a:fld id="{972A7146-199A-4577-90BF-92DCF336C4DF}" type="datetimeFigureOut">
              <a:rPr lang="el-GR" smtClean="0"/>
              <a:pPr/>
              <a:t>26/9/2024</a:t>
            </a:fld>
            <a:endParaRPr lang="el-GR"/>
          </a:p>
        </p:txBody>
      </p:sp>
      <p:sp>
        <p:nvSpPr>
          <p:cNvPr id="4" name="Θέση εικόνας διαφάνειας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992665" y="3271382"/>
            <a:ext cx="7941310" cy="2676584"/>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22798" y="6456612"/>
            <a:ext cx="4301543" cy="341064"/>
          </a:xfrm>
          <a:prstGeom prst="rect">
            <a:avLst/>
          </a:prstGeom>
        </p:spPr>
        <p:txBody>
          <a:bodyPr vert="horz" lIns="91440" tIns="45720" rIns="91440" bIns="45720" rtlCol="0" anchor="b"/>
          <a:lstStyle>
            <a:lvl1pPr algn="r">
              <a:defRPr sz="1200"/>
            </a:lvl1pPr>
          </a:lstStyle>
          <a:p>
            <a:fld id="{102834EC-EC5B-401B-B0B6-26725002B175}" type="slidenum">
              <a:rPr lang="el-GR" smtClean="0"/>
              <a:pPr/>
              <a:t>‹#›</a:t>
            </a:fld>
            <a:endParaRPr lang="el-GR"/>
          </a:p>
        </p:txBody>
      </p:sp>
    </p:spTree>
    <p:extLst>
      <p:ext uri="{BB962C8B-B14F-4D97-AF65-F5344CB8AC3E}">
        <p14:creationId xmlns="" xmlns:p14="http://schemas.microsoft.com/office/powerpoint/2010/main" val="314399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52B69728-13CB-4FA4-904D-CF5C4C899BE6}" type="datetimeFigureOut">
              <a:rPr lang="el-GR" smtClean="0"/>
              <a:pPr/>
              <a:t>26/9/2024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p>
        </p:txBody>
      </p:sp>
      <p:sp>
        <p:nvSpPr>
          <p:cNvPr id="3" name="Θέση κατακόρυφου κειμένου 2"/>
          <p:cNvSpPr>
            <a:spLocks noGrp="1"/>
          </p:cNvSpPr>
          <p:nvPr>
            <p:ph type="body" orient="vert" idx="1" hasCustomPrompt="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52B69728-13CB-4FA4-904D-CF5C4C899BE6}" type="datetimeFigureOut">
              <a:rPr lang="el-GR" smtClean="0"/>
              <a:pPr/>
              <a:t>26/9/2024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hasCustomPrompt="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52B69728-13CB-4FA4-904D-CF5C4C899BE6}" type="datetimeFigureOut">
              <a:rPr lang="el-GR" smtClean="0"/>
              <a:pPr/>
              <a:t>26/9/2024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4"/>
        <p:cNvGrpSpPr/>
        <p:nvPr/>
      </p:nvGrpSpPr>
      <p:grpSpPr>
        <a:xfrm>
          <a:off x="0" y="0"/>
          <a:ext cx="0" cy="0"/>
          <a:chOff x="0" y="0"/>
          <a:chExt cx="0" cy="0"/>
        </a:xfrm>
      </p:grpSpPr>
      <p:pic>
        <p:nvPicPr>
          <p:cNvPr id="2" name="Εικόνα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1"/>
            <a:ext cx="12192000" cy="6951133"/>
          </a:xfrm>
          <a:prstGeom prst="rect">
            <a:avLst/>
          </a:prstGeom>
        </p:spPr>
      </p:pic>
      <p:sp>
        <p:nvSpPr>
          <p:cNvPr id="3" name="TextBox 2"/>
          <p:cNvSpPr txBox="1"/>
          <p:nvPr userDrawn="1"/>
        </p:nvSpPr>
        <p:spPr>
          <a:xfrm>
            <a:off x="1524000" y="671690"/>
            <a:ext cx="5994400" cy="707886"/>
          </a:xfrm>
          <a:prstGeom prst="rect">
            <a:avLst/>
          </a:prstGeom>
          <a:noFill/>
        </p:spPr>
        <p:txBody>
          <a:bodyPr wrap="square" rtlCol="0">
            <a:spAutoFit/>
          </a:bodyPr>
          <a:lstStyle/>
          <a:p>
            <a:r>
              <a:rPr lang="el-GR" sz="2000" b="1" dirty="0">
                <a:solidFill>
                  <a:schemeClr val="bg1"/>
                </a:solidFill>
                <a:latin typeface="Calibri" panose="020F0502020204030204" pitchFamily="34" charset="0"/>
                <a:cs typeface="Calibri" panose="020F0502020204030204" pitchFamily="34" charset="0"/>
              </a:rPr>
              <a:t>Ελληνική Δημοκρατία</a:t>
            </a:r>
            <a:endParaRPr lang="en-US" sz="2000" b="1" baseline="0" dirty="0">
              <a:solidFill>
                <a:schemeClr val="bg1"/>
              </a:solidFill>
              <a:latin typeface="Calibri" panose="020F0502020204030204" pitchFamily="34" charset="0"/>
              <a:cs typeface="Calibri" panose="020F0502020204030204" pitchFamily="34" charset="0"/>
            </a:endParaRPr>
          </a:p>
          <a:p>
            <a:r>
              <a:rPr lang="el-GR" sz="2000" b="1" baseline="0" dirty="0">
                <a:solidFill>
                  <a:schemeClr val="bg1"/>
                </a:solidFill>
                <a:latin typeface="Calibri" panose="020F0502020204030204" pitchFamily="34" charset="0"/>
                <a:cs typeface="Calibri" panose="020F0502020204030204" pitchFamily="34" charset="0"/>
              </a:rPr>
              <a:t>Προεδρία της Κυβέρνησης</a:t>
            </a:r>
            <a:endParaRPr lang="el-GR" sz="20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9"/>
        <p:cNvGrpSpPr/>
        <p:nvPr/>
      </p:nvGrpSpPr>
      <p:grpSpPr>
        <a:xfrm>
          <a:off x="0" y="0"/>
          <a:ext cx="0" cy="0"/>
          <a:chOff x="0" y="0"/>
          <a:chExt cx="0" cy="0"/>
        </a:xfrm>
      </p:grpSpPr>
      <p:sp>
        <p:nvSpPr>
          <p:cNvPr id="40" name="Google Shape;40;p50"/>
          <p:cNvSpPr txBox="1">
            <a:spLocks noGrp="1"/>
          </p:cNvSpPr>
          <p:nvPr>
            <p:ph type="ctrTitle"/>
          </p:nvPr>
        </p:nvSpPr>
        <p:spPr>
          <a:xfrm>
            <a:off x="3886200" y="476125"/>
            <a:ext cx="8096400" cy="15381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53356"/>
              </a:buClr>
              <a:buSzPts val="4000"/>
              <a:buFont typeface="Calibri"/>
              <a:buNone/>
              <a:defRPr sz="40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1" name="Google Shape;41;p50"/>
          <p:cNvSpPr txBox="1">
            <a:spLocks noGrp="1"/>
          </p:cNvSpPr>
          <p:nvPr>
            <p:ph type="subTitle" idx="1"/>
          </p:nvPr>
        </p:nvSpPr>
        <p:spPr>
          <a:xfrm>
            <a:off x="5981700" y="2601119"/>
            <a:ext cx="6000750" cy="1655762"/>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1000"/>
              </a:spcBef>
              <a:spcAft>
                <a:spcPts val="0"/>
              </a:spcAft>
              <a:buClr>
                <a:srgbClr val="253356"/>
              </a:buClr>
              <a:buSzPts val="2400"/>
              <a:buNone/>
              <a:defRPr sz="2400" b="1">
                <a:solidFill>
                  <a:srgbClr val="253356"/>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2" name="Google Shape;42;p50"/>
          <p:cNvSpPr/>
          <p:nvPr/>
        </p:nvSpPr>
        <p:spPr>
          <a:xfrm>
            <a:off x="0" y="0"/>
            <a:ext cx="11068050" cy="6858000"/>
          </a:xfrm>
          <a:prstGeom prst="rtTriangle">
            <a:avLst/>
          </a:prstGeom>
          <a:solidFill>
            <a:srgbClr val="3462AB"/>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pic>
        <p:nvPicPr>
          <p:cNvPr id="43" name="Google Shape;43;p50" descr="Image result for ÎµÎ»Î»Î·Î½Î¹ÎºÎ· Î´Î·Î¼Î¿ÎºÏÎ±ÏÎ¹Î± logo"/>
          <p:cNvPicPr preferRelativeResize="0"/>
          <p:nvPr/>
        </p:nvPicPr>
        <p:blipFill rotWithShape="1">
          <a:blip r:embed="rId2">
            <a:alphaModFix/>
          </a:blip>
          <a:srcRect/>
          <a:stretch/>
        </p:blipFill>
        <p:spPr>
          <a:xfrm>
            <a:off x="1158746" y="4256881"/>
            <a:ext cx="1832104" cy="1795463"/>
          </a:xfrm>
          <a:prstGeom prst="rect">
            <a:avLst/>
          </a:prstGeom>
          <a:noFill/>
          <a:ln>
            <a:noFill/>
          </a:ln>
        </p:spPr>
      </p:pic>
    </p:spTree>
    <p:extLst>
      <p:ext uri="{BB962C8B-B14F-4D97-AF65-F5344CB8AC3E}">
        <p14:creationId xmlns="" xmlns:p14="http://schemas.microsoft.com/office/powerpoint/2010/main" val="545511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344311" y="263525"/>
            <a:ext cx="11503378" cy="605719"/>
          </a:xfrm>
          <a:prstGeom prst="rect">
            <a:avLst/>
          </a:prstGeom>
          <a:solidFill>
            <a:schemeClr val="accent3">
              <a:lumMod val="50000"/>
            </a:schemeClr>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53356"/>
              </a:buClr>
              <a:buSzPts val="3200"/>
              <a:buFont typeface="Helvetica Neue"/>
              <a:buNone/>
              <a:defRPr b="1">
                <a:solidFill>
                  <a:schemeClr val="bg1"/>
                </a:solidFill>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 xmlns:p14="http://schemas.microsoft.com/office/powerpoint/2010/main" val="2071411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53356"/>
              </a:buClr>
              <a:buSzPts val="3200"/>
              <a:buFont typeface="Helvetica Neue"/>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57"/>
          <p:cNvSpPr txBox="1">
            <a:spLocks noGrp="1"/>
          </p:cNvSpPr>
          <p:nvPr>
            <p:ph type="body" idx="1"/>
          </p:nvPr>
        </p:nvSpPr>
        <p:spPr>
          <a:xfrm>
            <a:off x="838200" y="1463675"/>
            <a:ext cx="10515600" cy="4351338"/>
          </a:xfrm>
          <a:prstGeom prst="rect">
            <a:avLst/>
          </a:prstGeom>
          <a:noFill/>
          <a:ln>
            <a:noFill/>
          </a:ln>
        </p:spPr>
        <p:txBody>
          <a:bodyPr spcFirstLastPara="1" wrap="square" lIns="91425" tIns="45700" rIns="91425" bIns="45700" anchor="t" anchorCtr="0">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7"/>
          <p:cNvSpPr txBox="1">
            <a:spLocks noGrp="1"/>
          </p:cNvSpPr>
          <p:nvPr>
            <p:ph type="dt" idx="10"/>
          </p:nvPr>
        </p:nvSpPr>
        <p:spPr>
          <a:xfrm>
            <a:off x="2886075" y="635952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x-none"/>
          </a:p>
        </p:txBody>
      </p:sp>
      <p:sp>
        <p:nvSpPr>
          <p:cNvPr id="54" name="Google Shape;54;p57"/>
          <p:cNvSpPr txBox="1">
            <a:spLocks noGrp="1"/>
          </p:cNvSpPr>
          <p:nvPr>
            <p:ph type="ftr" idx="11"/>
          </p:nvPr>
        </p:nvSpPr>
        <p:spPr>
          <a:xfrm>
            <a:off x="5953124" y="6356350"/>
            <a:ext cx="2200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x-none"/>
          </a:p>
        </p:txBody>
      </p:sp>
      <p:sp>
        <p:nvSpPr>
          <p:cNvPr id="55" name="Google Shape;5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3083520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58"/>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53356"/>
              </a:buClr>
              <a:buSzPts val="3200"/>
              <a:buFont typeface="Helvetica Neue"/>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8" name="Google Shape;58;p5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298450" algn="l">
              <a:lnSpc>
                <a:spcPct val="90000"/>
              </a:lnSpc>
              <a:spcBef>
                <a:spcPts val="1000"/>
              </a:spcBef>
              <a:spcAft>
                <a:spcPts val="0"/>
              </a:spcAft>
              <a:buClr>
                <a:schemeClr val="dk1"/>
              </a:buClr>
              <a:buSzPts val="1100"/>
              <a:buChar char="•"/>
              <a:defRPr>
                <a:latin typeface="Calibri" panose="020F0502020204030204" pitchFamily="34" charset="0"/>
                <a:ea typeface="Helvetica Neue"/>
                <a:cs typeface="Calibri" panose="020F0502020204030204" pitchFamily="34" charset="0"/>
                <a:sym typeface="Helvetica Neue"/>
              </a:defRPr>
            </a:lvl1pPr>
            <a:lvl2pPr marL="914400" lvl="1"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2pPr>
            <a:lvl3pPr marL="1371600" lvl="2"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3pPr>
            <a:lvl4pPr marL="1828800" lvl="3"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4pPr>
            <a:lvl5pPr marL="2286000" lvl="4" indent="-298450" algn="l">
              <a:lnSpc>
                <a:spcPct val="90000"/>
              </a:lnSpc>
              <a:spcBef>
                <a:spcPts val="500"/>
              </a:spcBef>
              <a:spcAft>
                <a:spcPts val="0"/>
              </a:spcAft>
              <a:buClr>
                <a:schemeClr val="dk1"/>
              </a:buClr>
              <a:buSzPts val="11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58"/>
          <p:cNvSpPr txBox="1">
            <a:spLocks noGrp="1"/>
          </p:cNvSpPr>
          <p:nvPr>
            <p:ph type="dt" idx="10"/>
          </p:nvPr>
        </p:nvSpPr>
        <p:spPr>
          <a:xfrm>
            <a:off x="2886075" y="6359525"/>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x-none" dirty="0"/>
          </a:p>
        </p:txBody>
      </p:sp>
      <p:sp>
        <p:nvSpPr>
          <p:cNvPr id="61" name="Google Shape;61;p58"/>
          <p:cNvSpPr txBox="1">
            <a:spLocks noGrp="1"/>
          </p:cNvSpPr>
          <p:nvPr>
            <p:ph type="ftr" idx="11"/>
          </p:nvPr>
        </p:nvSpPr>
        <p:spPr>
          <a:xfrm>
            <a:off x="5953124" y="6356350"/>
            <a:ext cx="2200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x-none"/>
          </a:p>
        </p:txBody>
      </p:sp>
      <p:sp>
        <p:nvSpPr>
          <p:cNvPr id="62" name="Google Shape;6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2410076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8"/>
        <p:cNvGrpSpPr/>
        <p:nvPr/>
      </p:nvGrpSpPr>
      <p:grpSpPr>
        <a:xfrm>
          <a:off x="0" y="0"/>
          <a:ext cx="0" cy="0"/>
          <a:chOff x="0" y="0"/>
          <a:chExt cx="0" cy="0"/>
        </a:xfrm>
      </p:grpSpPr>
      <p:sp>
        <p:nvSpPr>
          <p:cNvPr id="99" name="Google Shape;99;p64"/>
          <p:cNvSpPr/>
          <p:nvPr/>
        </p:nvSpPr>
        <p:spPr>
          <a:xfrm rot="10800000">
            <a:off x="1123950" y="0"/>
            <a:ext cx="11068050" cy="6858000"/>
          </a:xfrm>
          <a:prstGeom prst="rtTriangle">
            <a:avLst/>
          </a:prstGeom>
          <a:solidFill>
            <a:srgbClr val="3462AB"/>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pic>
        <p:nvPicPr>
          <p:cNvPr id="100" name="Google Shape;100;p64" descr="Image result for ÎµÎ»Î»Î·Î½Î¹ÎºÎ· Î´Î·Î¼Î¿ÎºÏÎ±ÏÎ¹Î± logo"/>
          <p:cNvPicPr preferRelativeResize="0"/>
          <p:nvPr/>
        </p:nvPicPr>
        <p:blipFill rotWithShape="1">
          <a:blip r:embed="rId2">
            <a:alphaModFix/>
          </a:blip>
          <a:srcRect/>
          <a:stretch/>
        </p:blipFill>
        <p:spPr>
          <a:xfrm>
            <a:off x="8473946" y="1268753"/>
            <a:ext cx="1832104" cy="1795463"/>
          </a:xfrm>
          <a:prstGeom prst="rect">
            <a:avLst/>
          </a:prstGeom>
          <a:noFill/>
          <a:ln>
            <a:noFill/>
          </a:ln>
        </p:spPr>
      </p:pic>
      <p:sp>
        <p:nvSpPr>
          <p:cNvPr id="101" name="Google Shape;101;p64"/>
          <p:cNvSpPr/>
          <p:nvPr/>
        </p:nvSpPr>
        <p:spPr>
          <a:xfrm>
            <a:off x="0" y="4672664"/>
            <a:ext cx="2922814" cy="21853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Helvetica Neue"/>
              <a:ea typeface="Helvetica Neue"/>
              <a:cs typeface="Helvetica Neue"/>
              <a:sym typeface="Helvetica Neue"/>
            </a:endParaRPr>
          </a:p>
        </p:txBody>
      </p:sp>
      <p:sp>
        <p:nvSpPr>
          <p:cNvPr id="102" name="Google Shape;102;p64"/>
          <p:cNvSpPr txBox="1">
            <a:spLocks noGrp="1"/>
          </p:cNvSpPr>
          <p:nvPr>
            <p:ph type="ctrTitle"/>
          </p:nvPr>
        </p:nvSpPr>
        <p:spPr>
          <a:xfrm>
            <a:off x="95250" y="4313351"/>
            <a:ext cx="80962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53356"/>
              </a:buClr>
              <a:buSzPts val="6000"/>
              <a:buFont typeface="Helvetica Neue"/>
              <a:buNone/>
              <a:defRPr sz="6000">
                <a:latin typeface="Calibri" panose="020F0502020204030204" pitchFamily="34" charset="0"/>
                <a:ea typeface="Helvetica Neue"/>
                <a:cs typeface="Calibri" panose="020F050202020403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3" name="Google Shape;103;p64"/>
          <p:cNvSpPr txBox="1">
            <a:spLocks noGrp="1"/>
          </p:cNvSpPr>
          <p:nvPr>
            <p:ph type="subTitle" idx="1"/>
          </p:nvPr>
        </p:nvSpPr>
        <p:spPr>
          <a:xfrm>
            <a:off x="108857" y="2657588"/>
            <a:ext cx="600075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atin typeface="Calibri" panose="020F0502020204030204" pitchFamily="34" charset="0"/>
                <a:ea typeface="Helvetica Neue"/>
                <a:cs typeface="Calibri" panose="020F050202020403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 xmlns:p14="http://schemas.microsoft.com/office/powerpoint/2010/main" val="3635512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114"/>
        <p:cNvGrpSpPr/>
        <p:nvPr/>
      </p:nvGrpSpPr>
      <p:grpSpPr>
        <a:xfrm>
          <a:off x="0" y="0"/>
          <a:ext cx="0" cy="0"/>
          <a:chOff x="0" y="0"/>
          <a:chExt cx="0" cy="0"/>
        </a:xfrm>
      </p:grpSpPr>
      <p:pic>
        <p:nvPicPr>
          <p:cNvPr id="3" name="Εικόνα 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8466"/>
            <a:ext cx="12192000" cy="6858000"/>
          </a:xfrm>
          <a:prstGeom prst="rect">
            <a:avLst/>
          </a:prstGeom>
        </p:spPr>
      </p:pic>
      <p:sp>
        <p:nvSpPr>
          <p:cNvPr id="6" name="Rectangle 5">
            <a:extLst>
              <a:ext uri="{FF2B5EF4-FFF2-40B4-BE49-F238E27FC236}">
                <a16:creationId xmlns="" xmlns:a16="http://schemas.microsoft.com/office/drawing/2014/main" id="{2F00ACD9-48D2-08B9-B74B-779C486642BA}"/>
              </a:ext>
            </a:extLst>
          </p:cNvPr>
          <p:cNvSpPr/>
          <p:nvPr userDrawn="1"/>
        </p:nvSpPr>
        <p:spPr>
          <a:xfrm>
            <a:off x="1171223" y="4906349"/>
            <a:ext cx="4021666" cy="126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buFont typeface="Arial"/>
              <a:buNone/>
            </a:pPr>
            <a:r>
              <a:rPr lang="el-GR" b="1" kern="0" dirty="0">
                <a:solidFill>
                  <a:srgbClr val="FFFFFF"/>
                </a:solidFill>
                <a:sym typeface="Arial"/>
              </a:rPr>
              <a:t>ΕΛΛΗΝΙΚΗ ΔΗΜΟΚΡΑΤΙΑ</a:t>
            </a:r>
          </a:p>
          <a:p>
            <a:pPr>
              <a:buClr>
                <a:srgbClr val="000000"/>
              </a:buClr>
              <a:buFont typeface="Arial"/>
              <a:buNone/>
            </a:pPr>
            <a:r>
              <a:rPr lang="el-GR" b="1" kern="0" dirty="0" err="1">
                <a:solidFill>
                  <a:srgbClr val="FFFFFF"/>
                </a:solidFill>
                <a:sym typeface="Arial"/>
              </a:rPr>
              <a:t>Κυβ</a:t>
            </a:r>
            <a:r>
              <a:rPr lang="x-none" b="1" kern="0" dirty="0">
                <a:solidFill>
                  <a:srgbClr val="FFFFFF"/>
                </a:solidFill>
                <a:sym typeface="Arial"/>
              </a:rPr>
              <a:t>έ</a:t>
            </a:r>
            <a:r>
              <a:rPr lang="el-GR" b="1" kern="0" dirty="0" err="1">
                <a:solidFill>
                  <a:srgbClr val="FFFFFF"/>
                </a:solidFill>
                <a:sym typeface="Arial"/>
              </a:rPr>
              <a:t>ρνηση</a:t>
            </a:r>
            <a:endParaRPr lang="x-none" b="1" kern="0" dirty="0">
              <a:solidFill>
                <a:srgbClr val="FFFFFF"/>
              </a:solidFill>
              <a:sym typeface="Arial"/>
            </a:endParaRPr>
          </a:p>
        </p:txBody>
      </p:sp>
    </p:spTree>
    <p:extLst>
      <p:ext uri="{BB962C8B-B14F-4D97-AF65-F5344CB8AC3E}">
        <p14:creationId xmlns="" xmlns:p14="http://schemas.microsoft.com/office/powerpoint/2010/main" val="861602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5" name="Subtitle 2"/>
          <p:cNvSpPr>
            <a:spLocks noGrp="1"/>
          </p:cNvSpPr>
          <p:nvPr>
            <p:ph type="subTitle" idx="1"/>
          </p:nvPr>
        </p:nvSpPr>
        <p:spPr>
          <a:xfrm>
            <a:off x="837415" y="3348000"/>
            <a:ext cx="9144000" cy="1655762"/>
          </a:xfrm>
        </p:spPr>
        <p:txBody>
          <a:bodyP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 xmlns:p14="http://schemas.microsoft.com/office/powerpoint/2010/main" val="352307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p>
        </p:txBody>
      </p:sp>
      <p:sp>
        <p:nvSpPr>
          <p:cNvPr id="3" name="Θέση περιεχομένου 2"/>
          <p:cNvSpPr>
            <a:spLocks noGrp="1"/>
          </p:cNvSpPr>
          <p:nvPr>
            <p:ph idx="1" hasCustomPrompt="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52B69728-13CB-4FA4-904D-CF5C4C899BE6}" type="datetimeFigureOut">
              <a:rPr lang="el-GR" smtClean="0"/>
              <a:pPr/>
              <a:t>26/9/2024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90" y="5102578"/>
            <a:ext cx="10514011" cy="1126732"/>
          </a:xfrm>
        </p:spPr>
        <p:txBody>
          <a:bodyPr/>
          <a:lstStyle>
            <a:lvl1pPr>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3077" y="1454480"/>
            <a:ext cx="4461646" cy="429533"/>
          </a:xfrm>
        </p:spPr>
        <p:txBody>
          <a:bodyPr anchor="b">
            <a:normAutofit/>
          </a:bodyPr>
          <a:lstStyle>
            <a:lvl1pPr marL="0" indent="0" algn="ctr">
              <a:buNone/>
              <a:defRPr sz="1600" b="1"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Picture Placeholder 7"/>
          <p:cNvSpPr>
            <a:spLocks noGrp="1"/>
          </p:cNvSpPr>
          <p:nvPr>
            <p:ph type="pic" sz="quarter" idx="13"/>
          </p:nvPr>
        </p:nvSpPr>
        <p:spPr>
          <a:xfrm>
            <a:off x="1386831" y="1908000"/>
            <a:ext cx="4430769" cy="2880000"/>
          </a:xfrm>
        </p:spPr>
        <p:txBody>
          <a:bodyPr/>
          <a:lstStyle/>
          <a:p>
            <a:endParaRPr lang="en-GB" dirty="0"/>
          </a:p>
        </p:txBody>
      </p:sp>
      <p:sp>
        <p:nvSpPr>
          <p:cNvPr id="11" name="Picture Placeholder 7"/>
          <p:cNvSpPr>
            <a:spLocks noGrp="1"/>
          </p:cNvSpPr>
          <p:nvPr>
            <p:ph type="pic" sz="quarter" idx="14"/>
          </p:nvPr>
        </p:nvSpPr>
        <p:spPr>
          <a:xfrm>
            <a:off x="6203077" y="1908000"/>
            <a:ext cx="4430769" cy="2880000"/>
          </a:xfrm>
        </p:spPr>
        <p:txBody>
          <a:bodyPr/>
          <a:lstStyle/>
          <a:p>
            <a:endParaRPr lang="en-GB" dirty="0"/>
          </a:p>
        </p:txBody>
      </p:sp>
      <p:sp>
        <p:nvSpPr>
          <p:cNvPr id="12" name="Text Placeholder 4"/>
          <p:cNvSpPr>
            <a:spLocks noGrp="1"/>
          </p:cNvSpPr>
          <p:nvPr>
            <p:ph type="body" sz="quarter" idx="15"/>
          </p:nvPr>
        </p:nvSpPr>
        <p:spPr>
          <a:xfrm>
            <a:off x="1386831" y="1454479"/>
            <a:ext cx="4461646" cy="429533"/>
          </a:xfrm>
        </p:spPr>
        <p:txBody>
          <a:bodyPr anchor="b">
            <a:normAutofit/>
          </a:bodyPr>
          <a:lstStyle>
            <a:lvl1pPr marL="0" indent="0" algn="ctr">
              <a:buNone/>
              <a:defRPr sz="1600" b="1"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itle 1"/>
          <p:cNvSpPr txBox="1">
            <a:spLocks/>
          </p:cNvSpPr>
          <p:nvPr userDrawn="1"/>
        </p:nvSpPr>
        <p:spPr>
          <a:xfrm>
            <a:off x="7565294" y="6356750"/>
            <a:ext cx="3788507" cy="374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baseline="0">
                <a:solidFill>
                  <a:schemeClr val="tx2"/>
                </a:solidFill>
                <a:latin typeface="Arial" panose="020B0604020202020204" pitchFamily="34" charset="0"/>
                <a:ea typeface="+mj-ea"/>
                <a:cs typeface="+mj-cs"/>
              </a:defRPr>
            </a:lvl1pPr>
          </a:lstStyle>
          <a:p>
            <a:pPr algn="r">
              <a:buClr>
                <a:srgbClr val="000000"/>
              </a:buClr>
              <a:buFont typeface="Arial"/>
              <a:buNone/>
            </a:pPr>
            <a:fld id="{08C41CA0-F5C0-45EB-B068-8C50D29B1E8B}" type="slidenum">
              <a:rPr lang="en-US" sz="1200" smtClean="0">
                <a:solidFill>
                  <a:srgbClr val="000000">
                    <a:lumMod val="50000"/>
                    <a:lumOff val="50000"/>
                  </a:srgbClr>
                </a:solidFill>
                <a:sym typeface="Arial"/>
              </a:rPr>
              <a:pPr algn="r">
                <a:buClr>
                  <a:srgbClr val="000000"/>
                </a:buClr>
                <a:buFont typeface="Arial"/>
                <a:buNone/>
              </a:pPr>
              <a:t>‹#›</a:t>
            </a:fld>
            <a:endParaRPr lang="en-US" sz="1200" dirty="0">
              <a:solidFill>
                <a:srgbClr val="000000">
                  <a:lumMod val="50000"/>
                  <a:lumOff val="50000"/>
                </a:srgbClr>
              </a:solidFill>
              <a:sym typeface="Arial"/>
            </a:endParaRPr>
          </a:p>
        </p:txBody>
      </p:sp>
      <p:cxnSp>
        <p:nvCxnSpPr>
          <p:cNvPr id="17" name="Straight Connector 16"/>
          <p:cNvCxnSpPr/>
          <p:nvPr userDrawn="1"/>
        </p:nvCxnSpPr>
        <p:spPr>
          <a:xfrm>
            <a:off x="838201" y="1046000"/>
            <a:ext cx="4063531" cy="0"/>
          </a:xfrm>
          <a:prstGeom prst="line">
            <a:avLst/>
          </a:prstGeom>
          <a:ln>
            <a:solidFill>
              <a:srgbClr val="134A86"/>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838201" y="365128"/>
            <a:ext cx="10515600" cy="989540"/>
          </a:xfrm>
        </p:spPr>
        <p:txBody>
          <a:bodyPr>
            <a:normAutofit/>
          </a:bodyPr>
          <a:lstStyle>
            <a:lvl1pPr>
              <a:defRPr sz="2400"/>
            </a:lvl1pPr>
          </a:lstStyle>
          <a:p>
            <a:r>
              <a:rPr lang="en-US" dirty="0"/>
              <a:t>Click to edit Master title style</a:t>
            </a:r>
          </a:p>
        </p:txBody>
      </p:sp>
    </p:spTree>
    <p:extLst>
      <p:ext uri="{BB962C8B-B14F-4D97-AF65-F5344CB8AC3E}">
        <p14:creationId xmlns="" xmlns:p14="http://schemas.microsoft.com/office/powerpoint/2010/main" val="3083300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17"/>
        <p:cNvGrpSpPr/>
        <p:nvPr/>
      </p:nvGrpSpPr>
      <p:grpSpPr>
        <a:xfrm>
          <a:off x="0" y="0"/>
          <a:ext cx="0" cy="0"/>
          <a:chOff x="0" y="0"/>
          <a:chExt cx="0" cy="0"/>
        </a:xfrm>
      </p:grpSpPr>
      <p:sp>
        <p:nvSpPr>
          <p:cNvPr id="18" name="Google Shape;18;p65"/>
          <p:cNvSpPr/>
          <p:nvPr/>
        </p:nvSpPr>
        <p:spPr>
          <a:xfrm>
            <a:off x="3176" y="2608637"/>
            <a:ext cx="6858000" cy="4249363"/>
          </a:xfrm>
          <a:prstGeom prst="rtTriangle">
            <a:avLst/>
          </a:prstGeom>
          <a:solidFill>
            <a:srgbClr val="013476"/>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Calibri"/>
              <a:ea typeface="Calibri"/>
              <a:cs typeface="Calibri"/>
              <a:sym typeface="Calibri"/>
            </a:endParaRPr>
          </a:p>
        </p:txBody>
      </p:sp>
      <p:pic>
        <p:nvPicPr>
          <p:cNvPr id="19" name="Google Shape;19;p65" descr="A close up of a logo&#10;&#10;Description automatically generated"/>
          <p:cNvPicPr preferRelativeResize="0"/>
          <p:nvPr/>
        </p:nvPicPr>
        <p:blipFill rotWithShape="1">
          <a:blip r:embed="rId2">
            <a:alphaModFix/>
          </a:blip>
          <a:srcRect l="2185" t="6084" r="87330" b="75016"/>
          <a:stretch/>
        </p:blipFill>
        <p:spPr>
          <a:xfrm>
            <a:off x="869970" y="5228949"/>
            <a:ext cx="1157601" cy="1173678"/>
          </a:xfrm>
          <a:prstGeom prst="rect">
            <a:avLst/>
          </a:prstGeom>
          <a:noFill/>
          <a:ln>
            <a:noFill/>
          </a:ln>
        </p:spPr>
      </p:pic>
    </p:spTree>
    <p:extLst>
      <p:ext uri="{BB962C8B-B14F-4D97-AF65-F5344CB8AC3E}">
        <p14:creationId xmlns="" xmlns:p14="http://schemas.microsoft.com/office/powerpoint/2010/main" val="225564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52B69728-13CB-4FA4-904D-CF5C4C899BE6}" type="datetimeFigureOut">
              <a:rPr lang="el-GR" smtClean="0"/>
              <a:pPr/>
              <a:t>26/9/2024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p>
        </p:txBody>
      </p:sp>
      <p:sp>
        <p:nvSpPr>
          <p:cNvPr id="3" name="Θέση περιεχομένου 2"/>
          <p:cNvSpPr>
            <a:spLocks noGrp="1"/>
          </p:cNvSpPr>
          <p:nvPr>
            <p:ph sz="half" idx="1" hasCustomPrompt="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hasCustomPrompt="1"/>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52B69728-13CB-4FA4-904D-CF5C4C899BE6}" type="datetimeFigureOut">
              <a:rPr lang="el-GR" smtClean="0"/>
              <a:pPr/>
              <a:t>26/9/2024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hasCustomPrompt="1"/>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hasCustomPrompt="1"/>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52B69728-13CB-4FA4-904D-CF5C4C899BE6}" type="datetimeFigureOut">
              <a:rPr lang="el-GR" smtClean="0"/>
              <a:pPr/>
              <a:t>26/9/2024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52B69728-13CB-4FA4-904D-CF5C4C899BE6}" type="datetimeFigureOut">
              <a:rPr lang="el-GR" smtClean="0"/>
              <a:pPr/>
              <a:t>26/9/2024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2B69728-13CB-4FA4-904D-CF5C4C899BE6}" type="datetimeFigureOut">
              <a:rPr lang="el-GR" smtClean="0"/>
              <a:pPr/>
              <a:t>26/9/2024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52B69728-13CB-4FA4-904D-CF5C4C899BE6}" type="datetimeFigureOut">
              <a:rPr lang="el-GR" smtClean="0"/>
              <a:pPr/>
              <a:t>26/9/2024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52B69728-13CB-4FA4-904D-CF5C4C899BE6}" type="datetimeFigureOut">
              <a:rPr lang="el-GR" smtClean="0"/>
              <a:pPr/>
              <a:t>26/9/2024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92F0BFE-09C8-4C53-B8F5-44730026CF6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69728-13CB-4FA4-904D-CF5C4C899BE6}" type="datetimeFigureOut">
              <a:rPr lang="el-GR" smtClean="0"/>
              <a:pPr/>
              <a:t>26/9/2024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F0BFE-09C8-4C53-B8F5-44730026CF6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p:nvPr/>
        </p:nvSpPr>
        <p:spPr>
          <a:xfrm>
            <a:off x="0" y="5903650"/>
            <a:ext cx="985421" cy="954349"/>
          </a:xfrm>
          <a:prstGeom prst="rtTriangle">
            <a:avLst/>
          </a:prstGeom>
          <a:solidFill>
            <a:srgbClr val="3462AB"/>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FFFFFF"/>
              </a:solidFill>
              <a:latin typeface="Helvetica Neue"/>
              <a:ea typeface="Helvetica Neue"/>
              <a:cs typeface="Helvetica Neue"/>
              <a:sym typeface="Helvetica Neue"/>
            </a:endParaRPr>
          </a:p>
        </p:txBody>
      </p:sp>
      <p:sp>
        <p:nvSpPr>
          <p:cNvPr id="11" name="Google Shape;11;p49"/>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53356"/>
              </a:buClr>
              <a:buSzPts val="3200"/>
              <a:buFont typeface="Helvetica Neue"/>
              <a:buNone/>
              <a:defRPr sz="3200" b="0" i="0" u="none" strike="noStrike" cap="none">
                <a:solidFill>
                  <a:srgbClr val="253356"/>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9"/>
          <p:cNvSpPr txBox="1">
            <a:spLocks noGrp="1"/>
          </p:cNvSpPr>
          <p:nvPr>
            <p:ph type="body" idx="1"/>
          </p:nvPr>
        </p:nvSpPr>
        <p:spPr>
          <a:xfrm>
            <a:off x="838200" y="1463675"/>
            <a:ext cx="10515600" cy="4351338"/>
          </a:xfrm>
          <a:prstGeom prst="rect">
            <a:avLst/>
          </a:prstGeom>
          <a:noFill/>
          <a:ln>
            <a:noFill/>
          </a:ln>
        </p:spPr>
        <p:txBody>
          <a:bodyPr spcFirstLastPara="1" wrap="square" lIns="91425" tIns="45700" rIns="91425" bIns="45700" anchor="t" anchorCtr="0">
            <a:normAutofit/>
          </a:bodyPr>
          <a:lstStyle>
            <a:lvl1pPr marL="457200" marR="0" lvl="0" indent="-29845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1pPr>
            <a:lvl2pPr marL="914400" marR="0" lvl="1"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2pPr>
            <a:lvl3pPr marL="1371600" marR="0" lvl="2"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dt" idx="10"/>
          </p:nvPr>
        </p:nvSpPr>
        <p:spPr>
          <a:xfrm>
            <a:off x="2886075" y="6359525"/>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x-none" kern="0"/>
          </a:p>
        </p:txBody>
      </p:sp>
      <p:sp>
        <p:nvSpPr>
          <p:cNvPr id="14" name="Google Shape;14;p49"/>
          <p:cNvSpPr txBox="1">
            <a:spLocks noGrp="1"/>
          </p:cNvSpPr>
          <p:nvPr>
            <p:ph type="ftr" idx="11"/>
          </p:nvPr>
        </p:nvSpPr>
        <p:spPr>
          <a:xfrm>
            <a:off x="5953124" y="6356350"/>
            <a:ext cx="2200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x-none" kern="0"/>
          </a:p>
        </p:txBody>
      </p:sp>
      <p:sp>
        <p:nvSpPr>
          <p:cNvPr id="15" name="Google Shape;1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Calibri" panose="020F0502020204030204" pitchFamily="34" charset="0"/>
                <a:ea typeface="Helvetica Neue"/>
                <a:cs typeface="Calibri" panose="020F0502020204030204" pitchFamily="34" charset="0"/>
                <a:sym typeface="Helvetica Neu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253356"/>
                </a:solidFill>
                <a:latin typeface="Helvetica Neue"/>
                <a:ea typeface="Helvetica Neue"/>
                <a:cs typeface="Helvetica Neue"/>
                <a:sym typeface="Helvetica Neue"/>
              </a:defRPr>
            </a:lvl9pPr>
          </a:lstStyle>
          <a:p>
            <a:fld id="{00000000-1234-1234-1234-123412341234}" type="slidenum">
              <a:rPr lang="en-US" kern="0" smtClean="0"/>
              <a:pPr/>
              <a:t>‹#›</a:t>
            </a:fld>
            <a:endParaRPr lang="en-US" kern="0"/>
          </a:p>
        </p:txBody>
      </p:sp>
      <p:pic>
        <p:nvPicPr>
          <p:cNvPr id="16" name="Google Shape;16;p49" descr="Image result for ÎµÎ»Î»Î·Î½Î¹ÎºÎ· Î´Î·Î¼Î¿ÎºÏÎ±ÏÎ¹Î± logo"/>
          <p:cNvPicPr preferRelativeResize="0"/>
          <p:nvPr/>
        </p:nvPicPr>
        <p:blipFill rotWithShape="1">
          <a:blip r:embed="rId11">
            <a:alphaModFix/>
          </a:blip>
          <a:srcRect/>
          <a:stretch/>
        </p:blipFill>
        <p:spPr>
          <a:xfrm>
            <a:off x="108110" y="6374106"/>
            <a:ext cx="375722" cy="368208"/>
          </a:xfrm>
          <a:prstGeom prst="rect">
            <a:avLst/>
          </a:prstGeom>
          <a:noFill/>
          <a:ln>
            <a:noFill/>
          </a:ln>
        </p:spPr>
      </p:pic>
    </p:spTree>
    <p:extLst>
      <p:ext uri="{BB962C8B-B14F-4D97-AF65-F5344CB8AC3E}">
        <p14:creationId xmlns="" xmlns:p14="http://schemas.microsoft.com/office/powerpoint/2010/main" val="1170901033"/>
      </p:ext>
    </p:extLst>
  </p:cSld>
  <p:clrMap bg1="lt1" tx1="dk1" bg2="dk2" tx2="lt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1" r:id="rId6"/>
    <p:sldLayoutId id="2147483672"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89E3CAC-8491-155C-E83E-5E3D782FF927}"/>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150" y="3368"/>
            <a:ext cx="12171790" cy="6904638"/>
          </a:xfrm>
          <a:prstGeom prst="rect">
            <a:avLst/>
          </a:prstGeom>
        </p:spPr>
      </p:pic>
      <p:sp>
        <p:nvSpPr>
          <p:cNvPr id="2" name="TextBox 1">
            <a:extLst>
              <a:ext uri="{FF2B5EF4-FFF2-40B4-BE49-F238E27FC236}">
                <a16:creationId xmlns="" xmlns:a16="http://schemas.microsoft.com/office/drawing/2014/main" id="{02745299-7DD2-9C31-62BB-C77FCD76A602}"/>
              </a:ext>
            </a:extLst>
          </p:cNvPr>
          <p:cNvSpPr txBox="1"/>
          <p:nvPr/>
        </p:nvSpPr>
        <p:spPr>
          <a:xfrm>
            <a:off x="111469" y="2299890"/>
            <a:ext cx="9053770" cy="3785652"/>
          </a:xfrm>
          <a:prstGeom prst="rect">
            <a:avLst/>
          </a:prstGeom>
          <a:noFill/>
        </p:spPr>
        <p:txBody>
          <a:bodyPr wrap="square" rtlCol="0">
            <a:spAutoFit/>
          </a:bodyPr>
          <a:lstStyle/>
          <a:p>
            <a:pPr algn="ctr"/>
            <a:r>
              <a:rPr lang="el-GR" sz="4000" b="1" i="1" dirty="0">
                <a:solidFill>
                  <a:schemeClr val="bg1"/>
                </a:solidFill>
                <a:latin typeface="Calibri" panose="020F0502020204030204" pitchFamily="34" charset="0"/>
                <a:cs typeface="Calibri" panose="020F0502020204030204" pitchFamily="34" charset="0"/>
              </a:rPr>
              <a:t>Ένας χρόνος </a:t>
            </a:r>
            <a:r>
              <a:rPr lang="en-GB" sz="4000" b="1" i="1" dirty="0">
                <a:solidFill>
                  <a:schemeClr val="bg1"/>
                </a:solidFill>
                <a:latin typeface="Calibri" panose="020F0502020204030204" pitchFamily="34" charset="0"/>
                <a:cs typeface="Calibri" panose="020F0502020204030204" pitchFamily="34" charset="0"/>
              </a:rPr>
              <a:t>Daniel</a:t>
            </a:r>
          </a:p>
          <a:p>
            <a:pPr algn="ctr"/>
            <a:endParaRPr lang="en-GB" sz="4000" b="1" dirty="0">
              <a:solidFill>
                <a:schemeClr val="bg1"/>
              </a:solidFill>
              <a:latin typeface="Calibri" panose="020F0502020204030204" pitchFamily="34" charset="0"/>
              <a:cs typeface="Calibri" panose="020F0502020204030204" pitchFamily="34" charset="0"/>
            </a:endParaRPr>
          </a:p>
          <a:p>
            <a:pPr algn="ctr"/>
            <a:r>
              <a:rPr lang="el-GR" sz="3600" b="1" dirty="0">
                <a:solidFill>
                  <a:schemeClr val="bg1"/>
                </a:solidFill>
                <a:latin typeface="Calibri" panose="020F0502020204030204" pitchFamily="34" charset="0"/>
                <a:cs typeface="Calibri" panose="020F0502020204030204" pitchFamily="34" charset="0"/>
              </a:rPr>
              <a:t>Απολογισμός δράσεων &amp; Προγραμματισμός επόμενων ενεργειών</a:t>
            </a:r>
          </a:p>
          <a:p>
            <a:pPr algn="ctr"/>
            <a:endParaRPr lang="el-GR" sz="4000" b="1" dirty="0">
              <a:solidFill>
                <a:schemeClr val="bg1"/>
              </a:solidFill>
              <a:latin typeface="Calibri" panose="020F0502020204030204" pitchFamily="34" charset="0"/>
              <a:cs typeface="Calibri" panose="020F0502020204030204" pitchFamily="34" charset="0"/>
            </a:endParaRPr>
          </a:p>
          <a:p>
            <a:pPr algn="ctr"/>
            <a:endParaRPr lang="el-GR"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83052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541FA1-1158-20F2-289C-39BD240B5AD9}"/>
              </a:ext>
            </a:extLst>
          </p:cNvPr>
          <p:cNvSpPr>
            <a:spLocks noGrp="1"/>
          </p:cNvSpPr>
          <p:nvPr>
            <p:ph type="title"/>
          </p:nvPr>
        </p:nvSpPr>
        <p:spPr>
          <a:xfrm>
            <a:off x="344488" y="263525"/>
            <a:ext cx="11503025" cy="606425"/>
          </a:xfrm>
        </p:spPr>
        <p:txBody>
          <a:bodyPr/>
          <a:lstStyle/>
          <a:p>
            <a:pPr eaLnBrk="1" fontAlgn="auto" hangingPunct="1">
              <a:defRPr/>
            </a:pPr>
            <a:r>
              <a:rPr lang="el-GR" dirty="0" smtClean="0"/>
              <a:t>Υπουργείο Αγροτικής </a:t>
            </a:r>
            <a:r>
              <a:rPr lang="en-US" dirty="0" smtClean="0"/>
              <a:t>A</a:t>
            </a:r>
            <a:r>
              <a:rPr lang="el-GR" dirty="0" err="1" smtClean="0"/>
              <a:t>νάπτυξης</a:t>
            </a:r>
            <a:r>
              <a:rPr lang="el-GR" dirty="0" smtClean="0"/>
              <a:t> &amp; Τροφίμων</a:t>
            </a:r>
            <a:endParaRPr lang="x-none" sz="3200" dirty="0"/>
          </a:p>
        </p:txBody>
      </p:sp>
      <p:graphicFrame>
        <p:nvGraphicFramePr>
          <p:cNvPr id="3" name="Table 3">
            <a:extLst>
              <a:ext uri="{FF2B5EF4-FFF2-40B4-BE49-F238E27FC236}">
                <a16:creationId xmlns="" xmlns:a16="http://schemas.microsoft.com/office/drawing/2014/main" id="{4CB3AEEC-36DF-396B-015A-125416E7BB7B}"/>
              </a:ext>
            </a:extLst>
          </p:cNvPr>
          <p:cNvGraphicFramePr>
            <a:graphicFrameLocks noGrp="1"/>
          </p:cNvGraphicFramePr>
          <p:nvPr>
            <p:extLst>
              <p:ext uri="{D42A27DB-BD31-4B8C-83A1-F6EECF244321}">
                <p14:modId xmlns="" xmlns:p14="http://schemas.microsoft.com/office/powerpoint/2010/main" val="1556494699"/>
              </p:ext>
            </p:extLst>
          </p:nvPr>
        </p:nvGraphicFramePr>
        <p:xfrm>
          <a:off x="344488" y="1349375"/>
          <a:ext cx="11233150" cy="3921760"/>
        </p:xfrm>
        <a:graphic>
          <a:graphicData uri="http://schemas.openxmlformats.org/drawingml/2006/table">
            <a:tbl>
              <a:tblPr firstRow="1" bandRow="1"/>
              <a:tblGrid>
                <a:gridCol w="11233150">
                  <a:extLst>
                    <a:ext uri="{9D8B030D-6E8A-4147-A177-3AD203B41FA5}">
                      <a16:colId xmlns="" xmlns:a16="http://schemas.microsoft.com/office/drawing/2014/main" val="20000"/>
                    </a:ext>
                  </a:extLst>
                </a:gridCol>
              </a:tblGrid>
              <a:tr h="370840">
                <a:tc>
                  <a:txBody>
                    <a:bodyPr/>
                    <a:lstStyle/>
                    <a:p>
                      <a:r>
                        <a:rPr lang="el-GR" b="1" i="1" dirty="0" smtClean="0"/>
                        <a:t>Αποκατάσταση ζημιών υφιστάμενων</a:t>
                      </a:r>
                      <a:r>
                        <a:rPr lang="el-GR" b="1" i="1" baseline="0" dirty="0" smtClean="0"/>
                        <a:t> εγγειοβελτιωτικών έργων</a:t>
                      </a:r>
                      <a:endParaRPr lang="x-none" b="1" i="1" dirty="0"/>
                    </a:p>
                  </a:txBody>
                  <a:tcPr marL="91443" marR="91443">
                    <a:lnL w="12700" cmpd="sng">
                      <a:noFill/>
                      <a:prstDash val="solid"/>
                    </a:lnL>
                    <a:lnR w="12700" cmpd="sng">
                      <a:noFill/>
                      <a:prstDash val="solid"/>
                    </a:lnR>
                    <a:lnT w="12700" cmpd="sng">
                      <a:noFill/>
                      <a:prstDash val="soli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r>
                        <a:rPr lang="el-GR" dirty="0"/>
                        <a:t>Προϋπολογισμός</a:t>
                      </a:r>
                      <a:r>
                        <a:rPr lang="el-GR" dirty="0" smtClean="0"/>
                        <a:t>: </a:t>
                      </a:r>
                      <a:r>
                        <a:rPr lang="el-GR" b="1" dirty="0" smtClean="0"/>
                        <a:t>≈10,1 εκατ. €</a:t>
                      </a:r>
                      <a:endParaRPr lang="x-none" b="1"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p>
                      <a:r>
                        <a:rPr lang="el-GR" dirty="0"/>
                        <a:t>Εκτιμώμενη</a:t>
                      </a:r>
                      <a:r>
                        <a:rPr lang="el-GR" baseline="0" dirty="0"/>
                        <a:t> </a:t>
                      </a:r>
                      <a:r>
                        <a:rPr lang="el-GR" dirty="0"/>
                        <a:t>ολοκλήρωση</a:t>
                      </a:r>
                      <a:r>
                        <a:rPr lang="el-GR" dirty="0" smtClean="0"/>
                        <a:t>: </a:t>
                      </a:r>
                      <a:r>
                        <a:rPr lang="el-GR" dirty="0" smtClean="0"/>
                        <a:t>ολοκληρώθηκε</a:t>
                      </a:r>
                      <a:r>
                        <a:rPr lang="el-GR" baseline="0" dirty="0" smtClean="0"/>
                        <a:t> 06/2024</a:t>
                      </a:r>
                      <a:endParaRPr lang="x-none"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l-GR" sz="1400" b="0" i="0" u="none" strike="noStrike" cap="none" dirty="0" smtClean="0">
                        <a:solidFill>
                          <a:schemeClr val="tx1"/>
                        </a:solidFill>
                        <a:latin typeface="+mn-lt"/>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smtClean="0">
                          <a:solidFill>
                            <a:schemeClr val="tx1"/>
                          </a:solidFill>
                          <a:latin typeface="+mn-lt"/>
                          <a:ea typeface="+mn-ea"/>
                          <a:cs typeface="+mn-cs"/>
                          <a:sym typeface="Arial"/>
                        </a:rPr>
                        <a:t>Οι </a:t>
                      </a:r>
                      <a:r>
                        <a:rPr lang="el-GR" sz="1400" b="0" i="0" u="none" strike="noStrike" cap="none" dirty="0" smtClean="0">
                          <a:solidFill>
                            <a:schemeClr val="tx1"/>
                          </a:solidFill>
                          <a:latin typeface="+mn-lt"/>
                          <a:ea typeface="+mn-ea"/>
                          <a:cs typeface="+mn-cs"/>
                          <a:sym typeface="Arial"/>
                        </a:rPr>
                        <a:t>ζημιές που υπέστησαν τα υφιστάμενα εγγειοβελτιωτικά έργα (αντλιοστάσια αρδευτικά και αποστραγγιστικά, αρδευτικό δίκτυο, αγροτικό οδικό δίκτυο, αρδευτικές γεωτρήσεις, αρδευτικούς ταμιευτήρες, </a:t>
                      </a:r>
                      <a:r>
                        <a:rPr lang="el-GR" sz="1400" b="0" i="0" u="none" strike="noStrike" cap="none" dirty="0" err="1" smtClean="0">
                          <a:solidFill>
                            <a:schemeClr val="tx1"/>
                          </a:solidFill>
                          <a:latin typeface="+mn-lt"/>
                          <a:ea typeface="+mn-ea"/>
                          <a:cs typeface="+mn-cs"/>
                          <a:sym typeface="Arial"/>
                        </a:rPr>
                        <a:t>θυροφράγματα</a:t>
                      </a:r>
                      <a:r>
                        <a:rPr lang="el-GR" sz="1400" b="0" i="0" u="none" strike="noStrike" cap="none" dirty="0" smtClean="0">
                          <a:solidFill>
                            <a:schemeClr val="tx1"/>
                          </a:solidFill>
                          <a:latin typeface="+mn-lt"/>
                          <a:ea typeface="+mn-ea"/>
                          <a:cs typeface="+mn-cs"/>
                          <a:sym typeface="Arial"/>
                        </a:rPr>
                        <a:t> και χωμάτινα φράγματα, αποστραγγιστικοί τάφροι, αναχώματα, κ.λπ.). ήταν εκτεταμένες και το κόστος αποκατάστασής τους υπερέβαινε τις δυνατότητες κάλυψης από τους ωφελούμενους – μέλη των φορέων διαχείρισης </a:t>
                      </a:r>
                      <a:r>
                        <a:rPr lang="el-GR" sz="1400" b="0" i="0" u="none" strike="noStrike" cap="none" dirty="0" smtClean="0">
                          <a:solidFill>
                            <a:schemeClr val="tx1"/>
                          </a:solidFill>
                          <a:latin typeface="+mn-lt"/>
                          <a:ea typeface="+mn-ea"/>
                          <a:cs typeface="+mn-cs"/>
                          <a:sym typeface="Arial"/>
                        </a:rPr>
                        <a:t>Ο.Ε.Β.</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smtClean="0">
                          <a:solidFill>
                            <a:schemeClr val="tx1"/>
                          </a:solidFill>
                          <a:latin typeface="+mn-lt"/>
                          <a:ea typeface="+mn-ea"/>
                          <a:cs typeface="+mn-cs"/>
                          <a:sym typeface="Arial"/>
                        </a:rPr>
                        <a:t>Για την αποκατάσταση των ζημιών, μεταβιβάστηκαν στους Ο.Ε.Β. οι διαθέσιμες πιστώσεις από τον τακτικό</a:t>
                      </a:r>
                      <a:r>
                        <a:rPr lang="el-GR" sz="1400" b="0" i="0" u="none" strike="noStrike" cap="none" baseline="0" dirty="0" smtClean="0">
                          <a:solidFill>
                            <a:schemeClr val="tx1"/>
                          </a:solidFill>
                          <a:latin typeface="+mn-lt"/>
                          <a:ea typeface="+mn-ea"/>
                          <a:cs typeface="+mn-cs"/>
                          <a:sym typeface="Arial"/>
                        </a:rPr>
                        <a:t> προϋπολογισμό του ΥΠΑΑΤ και συγκεκριμένα:</a:t>
                      </a:r>
                    </a:p>
                    <a:p>
                      <a:pPr marL="0" marR="0" lvl="0" indent="0" algn="just"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l-GR" sz="1400" b="1" i="0" u="none" strike="noStrike" cap="none" dirty="0" smtClean="0">
                          <a:solidFill>
                            <a:schemeClr val="tx1"/>
                          </a:solidFill>
                          <a:latin typeface="+mn-lt"/>
                          <a:ea typeface="+mn-ea"/>
                          <a:cs typeface="+mn-cs"/>
                          <a:sym typeface="Arial"/>
                        </a:rPr>
                        <a:t> τον Δεκέμβριο του 2023</a:t>
                      </a:r>
                      <a:r>
                        <a:rPr lang="el-GR" sz="1400" b="1" i="0" u="none" strike="noStrike" cap="none" baseline="0" dirty="0" smtClean="0">
                          <a:solidFill>
                            <a:schemeClr val="tx1"/>
                          </a:solidFill>
                          <a:latin typeface="+mn-lt"/>
                          <a:ea typeface="+mn-ea"/>
                          <a:cs typeface="+mn-cs"/>
                          <a:sym typeface="Arial"/>
                        </a:rPr>
                        <a:t> =&gt; </a:t>
                      </a:r>
                      <a:r>
                        <a:rPr lang="el-GR" sz="1400" b="1" i="0" u="none" strike="noStrike" cap="none" dirty="0" smtClean="0">
                          <a:solidFill>
                            <a:schemeClr val="tx1"/>
                          </a:solidFill>
                          <a:latin typeface="+mn-lt"/>
                          <a:ea typeface="+mn-ea"/>
                          <a:cs typeface="+mn-cs"/>
                          <a:sym typeface="Arial"/>
                        </a:rPr>
                        <a:t> 150.000,00€</a:t>
                      </a:r>
                    </a:p>
                    <a:p>
                      <a:pPr marL="0" marR="0" lvl="0" indent="0" algn="just"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l-GR" sz="1400" b="0" i="0" u="none" strike="noStrike" cap="none" dirty="0" smtClean="0">
                          <a:solidFill>
                            <a:schemeClr val="tx1"/>
                          </a:solidFill>
                          <a:latin typeface="+mn-lt"/>
                          <a:ea typeface="+mn-ea"/>
                          <a:cs typeface="+mn-cs"/>
                          <a:sym typeface="Arial"/>
                        </a:rPr>
                        <a:t> </a:t>
                      </a:r>
                      <a:r>
                        <a:rPr lang="el-GR" sz="1400" b="1" i="0" u="none" strike="noStrike" cap="none" dirty="0" smtClean="0">
                          <a:solidFill>
                            <a:schemeClr val="tx1"/>
                          </a:solidFill>
                          <a:latin typeface="+mn-lt"/>
                          <a:ea typeface="+mn-ea"/>
                          <a:cs typeface="+mn-cs"/>
                          <a:sym typeface="Arial"/>
                        </a:rPr>
                        <a:t>τον Ιούνιο του 2024  =&gt; </a:t>
                      </a:r>
                      <a:r>
                        <a:rPr lang="el-GR" sz="1400" b="0" i="0" u="none" strike="noStrike" cap="none" baseline="0" dirty="0" smtClean="0">
                          <a:solidFill>
                            <a:schemeClr val="tx1"/>
                          </a:solidFill>
                          <a:latin typeface="+mn-lt"/>
                          <a:ea typeface="+mn-ea"/>
                          <a:cs typeface="+mn-cs"/>
                          <a:sym typeface="Arial"/>
                        </a:rPr>
                        <a:t> </a:t>
                      </a:r>
                      <a:r>
                        <a:rPr lang="el-GR" sz="1400" b="1" i="0" u="none" strike="noStrike" cap="none" dirty="0" smtClean="0">
                          <a:solidFill>
                            <a:schemeClr val="tx1"/>
                          </a:solidFill>
                          <a:latin typeface="+mn-lt"/>
                          <a:ea typeface="+mn-ea"/>
                          <a:cs typeface="+mn-cs"/>
                          <a:sym typeface="Arial"/>
                        </a:rPr>
                        <a:t>9.980.000,00€</a:t>
                      </a:r>
                      <a:endParaRPr lang="el-GR" sz="1400" b="0" i="0" u="none" strike="noStrike" cap="none" dirty="0" smtClean="0">
                        <a:solidFill>
                          <a:schemeClr val="tx1"/>
                        </a:solidFill>
                        <a:latin typeface="+mn-lt"/>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l-GR" sz="1400" b="0" i="0" u="none" strike="noStrike" cap="none" dirty="0" smtClean="0">
                        <a:solidFill>
                          <a:schemeClr val="tx1"/>
                        </a:solidFill>
                        <a:effectLst/>
                        <a:latin typeface="+mn-lt"/>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l-GR" sz="1400" b="0" i="0" u="none" strike="noStrike" cap="none" dirty="0">
                        <a:solidFill>
                          <a:schemeClr val="tx1"/>
                        </a:solidFill>
                        <a:effectLst/>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a:solidFill>
                            <a:schemeClr val="tx1"/>
                          </a:solidFill>
                          <a:effectLst/>
                          <a:latin typeface="+mn-lt"/>
                          <a:ea typeface="+mn-ea"/>
                          <a:cs typeface="+mn-cs"/>
                          <a:sym typeface="Arial"/>
                        </a:rPr>
                        <a:t>Πρόοδος υλοποίησης</a:t>
                      </a:r>
                      <a:r>
                        <a:rPr lang="el-GR" sz="1400" b="0" i="0" u="none" strike="noStrike" cap="none" dirty="0" smtClean="0">
                          <a:solidFill>
                            <a:schemeClr val="tx1"/>
                          </a:solidFill>
                          <a:effectLst/>
                          <a:latin typeface="+mn-lt"/>
                          <a:ea typeface="+mn-ea"/>
                          <a:cs typeface="+mn-cs"/>
                          <a:sym typeface="Arial"/>
                        </a:rPr>
                        <a:t>: </a:t>
                      </a:r>
                      <a:r>
                        <a:rPr lang="el-GR" sz="1400" b="1" i="0" u="none" strike="noStrike" cap="none" dirty="0" smtClean="0">
                          <a:solidFill>
                            <a:schemeClr val="tx1"/>
                          </a:solidFill>
                          <a:effectLst/>
                          <a:latin typeface="+mn-lt"/>
                          <a:ea typeface="+mn-ea"/>
                          <a:cs typeface="+mn-cs"/>
                          <a:sym typeface="Arial"/>
                        </a:rPr>
                        <a:t>ολοκληρωμένο</a:t>
                      </a:r>
                      <a:endParaRPr lang="el-GR" sz="1400" b="1" i="0" u="none" strike="noStrike" cap="none" dirty="0">
                        <a:solidFill>
                          <a:schemeClr val="tx1"/>
                        </a:solidFill>
                        <a:effectLst/>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541FA1-1158-20F2-289C-39BD240B5AD9}"/>
              </a:ext>
            </a:extLst>
          </p:cNvPr>
          <p:cNvSpPr>
            <a:spLocks noGrp="1"/>
          </p:cNvSpPr>
          <p:nvPr>
            <p:ph type="title"/>
          </p:nvPr>
        </p:nvSpPr>
        <p:spPr>
          <a:xfrm>
            <a:off x="344488" y="263525"/>
            <a:ext cx="11503025" cy="606425"/>
          </a:xfrm>
        </p:spPr>
        <p:txBody>
          <a:bodyPr/>
          <a:lstStyle/>
          <a:p>
            <a:pPr eaLnBrk="1" fontAlgn="auto" hangingPunct="1">
              <a:defRPr/>
            </a:pPr>
            <a:r>
              <a:rPr lang="el-GR" dirty="0" smtClean="0"/>
              <a:t>Υπουργείο Αγροτικής </a:t>
            </a:r>
            <a:r>
              <a:rPr lang="en-US" dirty="0" smtClean="0"/>
              <a:t>A</a:t>
            </a:r>
            <a:r>
              <a:rPr lang="el-GR" dirty="0" err="1" smtClean="0"/>
              <a:t>νάπτυξης</a:t>
            </a:r>
            <a:r>
              <a:rPr lang="el-GR" dirty="0" smtClean="0"/>
              <a:t> &amp; Τροφίμων</a:t>
            </a:r>
            <a:endParaRPr lang="x-none" sz="3200" dirty="0"/>
          </a:p>
        </p:txBody>
      </p:sp>
      <p:graphicFrame>
        <p:nvGraphicFramePr>
          <p:cNvPr id="3" name="Table 3">
            <a:extLst>
              <a:ext uri="{FF2B5EF4-FFF2-40B4-BE49-F238E27FC236}">
                <a16:creationId xmlns:a16="http://schemas.microsoft.com/office/drawing/2014/main" xmlns="" id="{4CB3AEEC-36DF-396B-015A-125416E7BB7B}"/>
              </a:ext>
            </a:extLst>
          </p:cNvPr>
          <p:cNvGraphicFramePr>
            <a:graphicFrameLocks noGrp="1"/>
          </p:cNvGraphicFramePr>
          <p:nvPr>
            <p:extLst>
              <p:ext uri="{D42A27DB-BD31-4B8C-83A1-F6EECF244321}">
                <p14:modId xmlns:p14="http://schemas.microsoft.com/office/powerpoint/2010/main" xmlns="" val="1420747212"/>
              </p:ext>
            </p:extLst>
          </p:nvPr>
        </p:nvGraphicFramePr>
        <p:xfrm>
          <a:off x="345056" y="871554"/>
          <a:ext cx="11344156" cy="5874783"/>
        </p:xfrm>
        <a:graphic>
          <a:graphicData uri="http://schemas.openxmlformats.org/drawingml/2006/table">
            <a:tbl>
              <a:tblPr firstRow="1" bandRow="1"/>
              <a:tblGrid>
                <a:gridCol w="11344156">
                  <a:extLst>
                    <a:ext uri="{9D8B030D-6E8A-4147-A177-3AD203B41FA5}">
                      <a16:colId xmlns:a16="http://schemas.microsoft.com/office/drawing/2014/main" xmlns="" val="20000"/>
                    </a:ext>
                  </a:extLst>
                </a:gridCol>
              </a:tblGrid>
              <a:tr h="370840">
                <a:tc>
                  <a:txBody>
                    <a:bodyPr/>
                    <a:lstStyle/>
                    <a:p>
                      <a:pPr lvl="0" algn="just"/>
                      <a:r>
                        <a:rPr lang="el-GR" sz="1400" b="1" i="1" u="none" strike="noStrike" cap="none" dirty="0" smtClean="0">
                          <a:solidFill>
                            <a:schemeClr val="tx1"/>
                          </a:solidFill>
                          <a:latin typeface="+mn-lt"/>
                          <a:ea typeface="+mn-ea"/>
                          <a:cs typeface="+mn-cs"/>
                          <a:sym typeface="Arial"/>
                        </a:rPr>
                        <a:t>Εγγειοβελτιωτικά</a:t>
                      </a:r>
                      <a:r>
                        <a:rPr lang="el-GR" sz="1400" b="1" i="1" u="none" strike="noStrike" cap="none" baseline="0" dirty="0" smtClean="0">
                          <a:solidFill>
                            <a:schemeClr val="tx1"/>
                          </a:solidFill>
                          <a:latin typeface="+mn-lt"/>
                          <a:ea typeface="+mn-ea"/>
                          <a:cs typeface="+mn-cs"/>
                          <a:sym typeface="Arial"/>
                        </a:rPr>
                        <a:t> Έργα μέσω ΣΔΙΤ</a:t>
                      </a:r>
                      <a:endParaRPr lang="el-GR" sz="1400" b="1" i="1" u="none" strike="noStrike" cap="none" dirty="0">
                        <a:solidFill>
                          <a:schemeClr val="tx1"/>
                        </a:solidFill>
                        <a:latin typeface="+mn-lt"/>
                        <a:ea typeface="+mn-ea"/>
                        <a:cs typeface="+mn-cs"/>
                        <a:sym typeface="Arial"/>
                      </a:endParaRPr>
                    </a:p>
                  </a:txBody>
                  <a:tcPr marL="91443" marR="91443">
                    <a:lnL w="12700" cmpd="sng">
                      <a:noFill/>
                      <a:prstDash val="solid"/>
                    </a:lnL>
                    <a:lnR w="12700" cmpd="sng">
                      <a:noFill/>
                      <a:prstDash val="solid"/>
                    </a:lnR>
                    <a:lnT w="12700" cmpd="sng">
                      <a:noFill/>
                      <a:prstDash val="soli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lvl="0" algn="just"/>
                      <a:r>
                        <a:rPr lang="el-GR" sz="1400" b="1" i="1" u="none" strike="noStrike" cap="none" dirty="0">
                          <a:solidFill>
                            <a:schemeClr val="tx1"/>
                          </a:solidFill>
                          <a:latin typeface="+mn-lt"/>
                          <a:ea typeface="+mn-ea"/>
                          <a:cs typeface="+mn-cs"/>
                          <a:sym typeface="Arial"/>
                        </a:rPr>
                        <a:t>«ΑΠΟΚΑΤΑΣΤΑΣΗ ΚΑΙ ΕΚΣΥΓΧΡΟΝΙΣΜΟΣ ΤΩΝ ΔΙΚΤΥΩΝ ΑΡΔΕΥΣΗΣ ΤΟΥ ΤΟΠΙΚΟΥ ΟΡΓΑΝΙΣΜΟΥ ΕΓΓΕΙΩΝ ΒΕΛΤΙΩΣΕΩΝ (Τ.Ο.Ε.Β.) ΤΑΥΡΩΠΟΥ</a:t>
                      </a:r>
                      <a:r>
                        <a:rPr lang="el-GR" sz="1400" b="1" i="1" u="none" strike="noStrike" cap="none" dirty="0" smtClean="0">
                          <a:solidFill>
                            <a:schemeClr val="tx1"/>
                          </a:solidFill>
                          <a:latin typeface="+mn-lt"/>
                          <a:ea typeface="+mn-ea"/>
                          <a:cs typeface="+mn-cs"/>
                          <a:sym typeface="Arial"/>
                        </a:rPr>
                        <a:t>»</a:t>
                      </a:r>
                      <a:endParaRPr lang="el-GR" sz="1400" b="0" i="1" u="none" strike="noStrike" cap="none" dirty="0">
                        <a:solidFill>
                          <a:schemeClr val="tx1"/>
                        </a:solidFill>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r>
                        <a:rPr lang="el-GR" i="1" u="sng" dirty="0"/>
                        <a:t>Προϋπολογισμός: </a:t>
                      </a:r>
                      <a:r>
                        <a:rPr lang="el-GR" sz="1400" b="0" i="0" u="none" strike="noStrike" cap="none" dirty="0">
                          <a:solidFill>
                            <a:schemeClr val="tx1"/>
                          </a:solidFill>
                          <a:latin typeface="+mn-lt"/>
                          <a:ea typeface="+mn-ea"/>
                          <a:cs typeface="+mn-cs"/>
                          <a:sym typeface="Arial"/>
                        </a:rPr>
                        <a:t>105.400.000 ευρώ (πλέον ΦΠΑ) σε όρους καθαρής παρούσας αξίας και παράλληλη χρηματοδότηση 34.200.000 ευρώ από το Ταμείο Ανάκαμψης</a:t>
                      </a:r>
                      <a:r>
                        <a:rPr lang="en-US" sz="1400" b="0" i="0" u="none" strike="noStrike" cap="none" dirty="0">
                          <a:solidFill>
                            <a:schemeClr val="tx1"/>
                          </a:solidFill>
                          <a:latin typeface="+mn-lt"/>
                          <a:ea typeface="+mn-ea"/>
                          <a:cs typeface="+mn-cs"/>
                          <a:sym typeface="Arial"/>
                        </a:rPr>
                        <a:t> (</a:t>
                      </a:r>
                      <a:r>
                        <a:rPr lang="el-GR" sz="1400" b="0" i="0" u="none" strike="noStrike" cap="none" dirty="0">
                          <a:solidFill>
                            <a:schemeClr val="tx1"/>
                          </a:solidFill>
                          <a:latin typeface="+mn-lt"/>
                          <a:ea typeface="+mn-ea"/>
                          <a:cs typeface="+mn-cs"/>
                          <a:sym typeface="Arial"/>
                        </a:rPr>
                        <a:t>ήτοι συνολικά 139.600.000€).</a:t>
                      </a:r>
                      <a:endParaRPr lang="el-GR" sz="1600" b="0" i="0" u="none" strike="noStrike" cap="none" dirty="0">
                        <a:solidFill>
                          <a:schemeClr val="tx1"/>
                        </a:solidFill>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r>
                        <a:rPr lang="el-GR" i="1" u="sng" dirty="0"/>
                        <a:t>Εκτιμώμενη</a:t>
                      </a:r>
                      <a:r>
                        <a:rPr lang="el-GR" i="1" u="sng" baseline="0" dirty="0"/>
                        <a:t> </a:t>
                      </a:r>
                      <a:r>
                        <a:rPr lang="el-GR" i="1" u="sng" dirty="0"/>
                        <a:t>ολοκλήρωση: </a:t>
                      </a:r>
                      <a:r>
                        <a:rPr lang="el-GR" dirty="0"/>
                        <a:t>30 μήνες από την υπογραφή της σύμπραξης</a:t>
                      </a:r>
                      <a:endParaRPr lang="x-none"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pPr algn="just"/>
                      <a:r>
                        <a:rPr lang="el-GR" sz="1400" b="0" i="0" u="none" strike="noStrike" cap="none" baseline="0" dirty="0" smtClean="0">
                          <a:solidFill>
                            <a:schemeClr val="tx1"/>
                          </a:solidFill>
                          <a:latin typeface="+mn-lt"/>
                          <a:ea typeface="+mn-ea"/>
                          <a:cs typeface="+mn-cs"/>
                          <a:sym typeface="Arial"/>
                        </a:rPr>
                        <a:t>Η </a:t>
                      </a:r>
                      <a:r>
                        <a:rPr lang="el-GR" sz="1400" b="0" i="0" u="none" strike="noStrike" cap="none" dirty="0" smtClean="0">
                          <a:solidFill>
                            <a:schemeClr val="tx1"/>
                          </a:solidFill>
                          <a:latin typeface="+mn-lt"/>
                          <a:ea typeface="+mn-ea"/>
                          <a:cs typeface="+mn-cs"/>
                          <a:sym typeface="Arial"/>
                        </a:rPr>
                        <a:t>Σύμβαση αφορά  τη μελέτη, χρηματοδότηση, κατασκευή, λειτουργία και συντήρηση του νέο</a:t>
                      </a:r>
                      <a:r>
                        <a:rPr lang="el-GR" sz="1400" b="0" i="0" u="none" strike="noStrike" cap="none" baseline="0" dirty="0" smtClean="0">
                          <a:solidFill>
                            <a:schemeClr val="tx1"/>
                          </a:solidFill>
                          <a:latin typeface="+mn-lt"/>
                          <a:ea typeface="+mn-ea"/>
                          <a:cs typeface="+mn-cs"/>
                          <a:sym typeface="Arial"/>
                        </a:rPr>
                        <a:t>υ σωληνωτού κλειστού αρδευτικού δ</a:t>
                      </a:r>
                      <a:r>
                        <a:rPr lang="el-GR" sz="1400" b="0" i="0" u="none" strike="noStrike" cap="none" dirty="0" smtClean="0">
                          <a:solidFill>
                            <a:schemeClr val="tx1"/>
                          </a:solidFill>
                          <a:latin typeface="+mn-lt"/>
                          <a:ea typeface="+mn-ea"/>
                          <a:cs typeface="+mn-cs"/>
                          <a:sym typeface="Arial"/>
                        </a:rPr>
                        <a:t>ικτύου, που θα εξυπηρετεί συνολικά έκταση 115.000 στρεμμάτων, και αποτελείται από τα έργα μεταφοράς και διανομής του νερού (κεντρικός προσαγωγός, πρωτεύον και δευτερεύον δίκτυο) και τα δίκτυα εφαρμογής (τριτεύον δίκτυο). </a:t>
                      </a:r>
                      <a:endParaRPr lang="el-GR" sz="1600" b="0" i="0" u="none" strike="noStrike" cap="none" dirty="0" smtClean="0">
                        <a:solidFill>
                          <a:schemeClr val="tx1"/>
                        </a:solidFill>
                        <a:latin typeface="+mn-lt"/>
                        <a:ea typeface="+mn-ea"/>
                        <a:cs typeface="+mn-cs"/>
                        <a:sym typeface="Arial"/>
                      </a:endParaRPr>
                    </a:p>
                  </a:txBody>
                  <a:tcPr marL="9525" marR="9525" marT="9525" marB="0" anchor="ctr">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0840">
                <a:tc>
                  <a: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l-GR" sz="1400" b="0" i="1" u="sng" strike="noStrike" cap="none" dirty="0">
                          <a:solidFill>
                            <a:schemeClr val="tx1"/>
                          </a:solidFill>
                          <a:effectLst/>
                          <a:latin typeface="+mn-lt"/>
                          <a:ea typeface="+mn-ea"/>
                          <a:cs typeface="+mn-cs"/>
                          <a:sym typeface="Arial"/>
                        </a:rPr>
                        <a:t>Πρόοδος υλοποίησης</a:t>
                      </a:r>
                      <a:r>
                        <a:rPr lang="el-GR" sz="1400" b="0" i="1" u="none" strike="noStrike" cap="none" dirty="0">
                          <a:solidFill>
                            <a:schemeClr val="tx1"/>
                          </a:solidFill>
                          <a:effectLst/>
                          <a:latin typeface="+mn-lt"/>
                          <a:ea typeface="+mn-ea"/>
                          <a:cs typeface="+mn-cs"/>
                          <a:sym typeface="Arial"/>
                        </a:rPr>
                        <a:t>: </a:t>
                      </a:r>
                      <a:r>
                        <a:rPr lang="el-GR" sz="1400" b="0" i="0" u="none" strike="noStrike" cap="none" baseline="0" dirty="0">
                          <a:solidFill>
                            <a:schemeClr val="tx1"/>
                          </a:solidFill>
                          <a:effectLst/>
                          <a:latin typeface="+mn-lt"/>
                          <a:ea typeface="+mn-ea"/>
                          <a:cs typeface="+mn-cs"/>
                          <a:sym typeface="Arial"/>
                        </a:rPr>
                        <a:t>Την 20/9/2024 </a:t>
                      </a:r>
                      <a:r>
                        <a:rPr lang="el-GR" sz="1400" b="0" i="0" u="none" strike="noStrike" cap="none" baseline="0" dirty="0" smtClean="0">
                          <a:solidFill>
                            <a:schemeClr val="tx1"/>
                          </a:solidFill>
                          <a:effectLst/>
                          <a:latin typeface="+mn-lt"/>
                          <a:ea typeface="+mn-ea"/>
                          <a:cs typeface="+mn-cs"/>
                          <a:sym typeface="Arial"/>
                        </a:rPr>
                        <a:t>υποβλήθηκε </a:t>
                      </a:r>
                      <a:r>
                        <a:rPr lang="el-GR" sz="1400" b="0" i="0" u="sng" strike="noStrike" cap="none" baseline="0" dirty="0" smtClean="0">
                          <a:solidFill>
                            <a:schemeClr val="tx1"/>
                          </a:solidFill>
                          <a:effectLst/>
                          <a:latin typeface="+mn-lt"/>
                          <a:ea typeface="+mn-ea"/>
                          <a:cs typeface="+mn-cs"/>
                          <a:sym typeface="Arial"/>
                        </a:rPr>
                        <a:t>δεσμευτική </a:t>
                      </a:r>
                      <a:r>
                        <a:rPr lang="el-GR" sz="1400" b="0" i="0" u="sng" strike="noStrike" cap="none" dirty="0">
                          <a:solidFill>
                            <a:schemeClr val="tx1"/>
                          </a:solidFill>
                          <a:latin typeface="+mn-lt"/>
                          <a:ea typeface="+mn-ea"/>
                          <a:cs typeface="+mn-cs"/>
                          <a:sym typeface="Arial"/>
                        </a:rPr>
                        <a:t>προσφορά </a:t>
                      </a:r>
                      <a:r>
                        <a:rPr kumimoji="0" lang="el-GR" sz="1400" b="0" i="0" u="sng" strike="noStrike" kern="0" cap="none" spc="0" normalizeH="0" baseline="0" noProof="0" dirty="0">
                          <a:ln>
                            <a:noFill/>
                          </a:ln>
                          <a:solidFill>
                            <a:srgbClr val="000000"/>
                          </a:solidFill>
                          <a:effectLst/>
                          <a:uLnTx/>
                          <a:uFillTx/>
                          <a:latin typeface="+mn-lt"/>
                          <a:ea typeface="+mn-ea"/>
                          <a:cs typeface="+mn-cs"/>
                          <a:sym typeface="Arial"/>
                        </a:rPr>
                        <a:t>από τον οικονομικό φορέα </a:t>
                      </a:r>
                      <a:r>
                        <a:rPr lang="el-GR" sz="1400" b="0" i="0" u="sng" strike="noStrike" cap="none" dirty="0">
                          <a:solidFill>
                            <a:schemeClr val="tx1"/>
                          </a:solidFill>
                          <a:latin typeface="+mn-lt"/>
                          <a:ea typeface="+mn-ea"/>
                          <a:cs typeface="+mn-cs"/>
                          <a:sym typeface="Arial"/>
                        </a:rPr>
                        <a:t>Ένωση </a:t>
                      </a:r>
                      <a:r>
                        <a:rPr lang="el-GR" sz="1400" b="1" i="0" u="sng" strike="noStrike" cap="none" dirty="0" smtClean="0">
                          <a:solidFill>
                            <a:schemeClr val="tx1"/>
                          </a:solidFill>
                          <a:latin typeface="+mn-lt"/>
                          <a:ea typeface="+mn-ea"/>
                          <a:cs typeface="+mn-cs"/>
                          <a:sym typeface="Arial"/>
                        </a:rPr>
                        <a:t>ΑΚΤΩΡ</a:t>
                      </a:r>
                      <a:r>
                        <a:rPr lang="el-GR" sz="1400" b="1" i="0" u="sng" strike="noStrike" cap="none" baseline="0" dirty="0" smtClean="0">
                          <a:solidFill>
                            <a:schemeClr val="tx1"/>
                          </a:solidFill>
                          <a:latin typeface="+mn-lt"/>
                          <a:ea typeface="+mn-ea"/>
                          <a:cs typeface="+mn-cs"/>
                          <a:sym typeface="Arial"/>
                        </a:rPr>
                        <a:t>    </a:t>
                      </a:r>
                      <a:r>
                        <a:rPr lang="el-GR" sz="1400" b="1" i="0" u="sng" strike="noStrike" cap="none" dirty="0" smtClean="0">
                          <a:solidFill>
                            <a:schemeClr val="tx1"/>
                          </a:solidFill>
                          <a:latin typeface="+mn-lt"/>
                          <a:ea typeface="+mn-ea"/>
                          <a:cs typeface="+mn-cs"/>
                          <a:sym typeface="Arial"/>
                        </a:rPr>
                        <a:t>Παραχωρήσεις </a:t>
                      </a:r>
                      <a:r>
                        <a:rPr lang="el-GR" sz="1400" b="1" i="0" u="sng" strike="noStrike" cap="none" dirty="0">
                          <a:solidFill>
                            <a:schemeClr val="tx1"/>
                          </a:solidFill>
                          <a:latin typeface="+mn-lt"/>
                          <a:ea typeface="+mn-ea"/>
                          <a:cs typeface="+mn-cs"/>
                          <a:sym typeface="Arial"/>
                        </a:rPr>
                        <a:t>– ΑΒΑΞ</a:t>
                      </a:r>
                      <a:r>
                        <a:rPr lang="el-GR" sz="1400" b="1" i="0" u="sng" strike="noStrike" cap="none" baseline="0" dirty="0">
                          <a:solidFill>
                            <a:schemeClr val="tx1"/>
                          </a:solidFill>
                          <a:latin typeface="+mn-lt"/>
                          <a:ea typeface="+mn-ea"/>
                          <a:cs typeface="+mn-cs"/>
                          <a:sym typeface="Arial"/>
                        </a:rPr>
                        <a:t> </a:t>
                      </a:r>
                      <a:r>
                        <a:rPr lang="el-GR" sz="1400" b="0" i="0" u="sng" strike="noStrike" cap="none" baseline="0" dirty="0">
                          <a:solidFill>
                            <a:schemeClr val="tx1"/>
                          </a:solidFill>
                          <a:latin typeface="+mn-lt"/>
                          <a:ea typeface="+mn-ea"/>
                          <a:cs typeface="+mn-cs"/>
                          <a:sym typeface="Arial"/>
                        </a:rPr>
                        <a:t>και η αξιολόγηση είναι σε εξέλιξη</a:t>
                      </a:r>
                      <a:r>
                        <a:rPr lang="el-GR" sz="1400" b="0" i="0" u="none" strike="noStrike" cap="none" dirty="0">
                          <a:solidFill>
                            <a:schemeClr val="tx1"/>
                          </a:solidFill>
                          <a:latin typeface="+mn-lt"/>
                          <a:ea typeface="+mn-ea"/>
                          <a:cs typeface="+mn-cs"/>
                          <a:sym typeface="Arial"/>
                        </a:rPr>
                        <a:t>.</a:t>
                      </a:r>
                      <a:endParaRPr lang="el-GR" sz="1400" b="1" i="0" u="none" strike="noStrike" cap="none" dirty="0">
                        <a:solidFill>
                          <a:schemeClr val="tx1"/>
                        </a:solidFill>
                        <a:effectLst/>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63618">
                <a:tc>
                  <a: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l-GR" sz="1400" b="1" i="1" u="none" strike="noStrike" cap="none" dirty="0" smtClean="0">
                          <a:solidFill>
                            <a:schemeClr val="tx1"/>
                          </a:solidFill>
                          <a:latin typeface="+mn-lt"/>
                          <a:ea typeface="+mn-ea"/>
                          <a:cs typeface="+mn-cs"/>
                          <a:sym typeface="Arial"/>
                        </a:rPr>
                        <a:t>«ΑΡΔΕΥΤΙΚΟ ΔΙΚΤΥΟ ΥΠΕΡΕΙΑΣ Ν. ΛΑΡΙΣΑΣ-ΟΡΦΑΝΩΝ Ν. ΚΑΡΔΙΤΣΑΣ» μέσω ΣΔΙΤ </a:t>
                      </a:r>
                      <a:endParaRPr lang="x-none" b="1" i="1" smtClean="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l-GR" i="1" u="sng" dirty="0" smtClean="0"/>
                        <a:t>Προϋπολογισμός:</a:t>
                      </a:r>
                      <a:r>
                        <a:rPr lang="el-GR" dirty="0" smtClean="0"/>
                        <a:t> </a:t>
                      </a:r>
                      <a:r>
                        <a:rPr lang="el-GR" sz="1400" b="0" i="0" u="none" strike="noStrike" cap="none" dirty="0" smtClean="0">
                          <a:solidFill>
                            <a:schemeClr val="tx1"/>
                          </a:solidFill>
                          <a:latin typeface="+mn-lt"/>
                          <a:ea typeface="+mn-ea"/>
                          <a:cs typeface="+mn-cs"/>
                          <a:sym typeface="Arial"/>
                        </a:rPr>
                        <a:t>107,2 εκατ. € (πλέον ΦΠΑ), </a:t>
                      </a:r>
                      <a:r>
                        <a:rPr kumimoji="0" lang="el-GR" sz="1400" b="0" i="0" u="none" strike="noStrike" kern="0" cap="none" spc="0" normalizeH="0" baseline="0" noProof="0" dirty="0" smtClean="0">
                          <a:ln>
                            <a:noFill/>
                          </a:ln>
                          <a:solidFill>
                            <a:srgbClr val="000000"/>
                          </a:solidFill>
                          <a:effectLst/>
                          <a:uLnTx/>
                          <a:uFillTx/>
                          <a:latin typeface="+mn-lt"/>
                          <a:ea typeface="+mn-ea"/>
                          <a:cs typeface="+mn-cs"/>
                          <a:sym typeface="Arial"/>
                        </a:rPr>
                        <a:t>σε όρους καθαρής παρούσας αξίας και παράλληλη χρηματοδότηση 24. 044.507,40 ευρώ από το Ταμείο Ανάκαμψης</a:t>
                      </a:r>
                      <a:r>
                        <a:rPr kumimoji="0" lang="en-US" sz="1400" b="0" i="0" u="none" strike="noStrike" kern="0" cap="none" spc="0" normalizeH="0" baseline="0" noProof="0" dirty="0" smtClean="0">
                          <a:ln>
                            <a:noFill/>
                          </a:ln>
                          <a:solidFill>
                            <a:srgbClr val="000000"/>
                          </a:solidFill>
                          <a:effectLst/>
                          <a:uLnTx/>
                          <a:uFillTx/>
                          <a:latin typeface="+mn-lt"/>
                          <a:ea typeface="+mn-ea"/>
                          <a:cs typeface="+mn-cs"/>
                          <a:sym typeface="Arial"/>
                        </a:rPr>
                        <a:t> (</a:t>
                      </a:r>
                      <a:r>
                        <a:rPr kumimoji="0" lang="el-GR" sz="1400" b="0" i="0" u="none" strike="noStrike" kern="0" cap="none" spc="0" normalizeH="0" baseline="0" noProof="0" dirty="0" smtClean="0">
                          <a:ln>
                            <a:noFill/>
                          </a:ln>
                          <a:solidFill>
                            <a:srgbClr val="000000"/>
                          </a:solidFill>
                          <a:effectLst/>
                          <a:uLnTx/>
                          <a:uFillTx/>
                          <a:latin typeface="+mn-lt"/>
                          <a:ea typeface="+mn-ea"/>
                          <a:cs typeface="+mn-cs"/>
                          <a:sym typeface="Arial"/>
                        </a:rPr>
                        <a:t>ήτοι συνολικά 131.244.507,40€)</a:t>
                      </a:r>
                      <a:r>
                        <a:rPr lang="el-GR" sz="1400" b="0" i="0" u="none" strike="noStrike" cap="none" dirty="0" smtClean="0">
                          <a:solidFill>
                            <a:schemeClr val="tx1"/>
                          </a:solidFill>
                          <a:latin typeface="+mn-lt"/>
                          <a:ea typeface="+mn-ea"/>
                          <a:cs typeface="+mn-cs"/>
                          <a:sym typeface="Arial"/>
                        </a:rPr>
                        <a:t>.</a:t>
                      </a: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l-GR" i="1" u="sng" dirty="0" smtClean="0"/>
                        <a:t>Εκτιμώμενη</a:t>
                      </a:r>
                      <a:r>
                        <a:rPr lang="el-GR" i="1" u="sng" baseline="0" dirty="0" smtClean="0"/>
                        <a:t> </a:t>
                      </a:r>
                      <a:r>
                        <a:rPr lang="el-GR" i="1" u="sng" dirty="0" smtClean="0"/>
                        <a:t>ολοκλήρωση: </a:t>
                      </a:r>
                      <a:r>
                        <a:rPr lang="el-GR" sz="1400" b="0" i="0" u="none" strike="noStrike" cap="none" dirty="0" smtClean="0">
                          <a:solidFill>
                            <a:schemeClr val="tx1"/>
                          </a:solidFill>
                          <a:latin typeface="+mn-lt"/>
                          <a:ea typeface="+mn-ea"/>
                          <a:cs typeface="+mn-cs"/>
                          <a:sym typeface="Arial"/>
                        </a:rPr>
                        <a:t>Το συνολικό έργο θα ολοκληρωθεί σε 30 μήνες από την υπογραφή </a:t>
                      </a:r>
                      <a:endParaRPr lang="x-none" smtClean="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just"/>
                      <a:r>
                        <a:rPr lang="el-GR" sz="1400" b="0" i="0" u="none" strike="noStrike" cap="none" dirty="0" smtClean="0">
                          <a:solidFill>
                            <a:schemeClr val="tx1"/>
                          </a:solidFill>
                          <a:latin typeface="+mn-lt"/>
                          <a:ea typeface="+mn-ea"/>
                          <a:cs typeface="+mn-cs"/>
                          <a:sym typeface="Arial"/>
                        </a:rPr>
                        <a:t>Η Σύμβαση αφορά τη μελέτη, χρηματοδότηση, κατασκευή, συντήρηση και λειτουργία, σωληνωτού αρδευτικού δικτύου για την άρδευση των παρακείμενων στον ποταμό Ενιπέα πεδινών εκτάσεων των αγροκτημάτων </a:t>
                      </a:r>
                      <a:r>
                        <a:rPr lang="el-GR" sz="1400" b="0" i="0" u="none" strike="noStrike" cap="none" dirty="0" err="1" smtClean="0">
                          <a:solidFill>
                            <a:schemeClr val="tx1"/>
                          </a:solidFill>
                          <a:latin typeface="+mn-lt"/>
                          <a:ea typeface="+mn-ea"/>
                          <a:cs typeface="+mn-cs"/>
                          <a:sym typeface="Arial"/>
                        </a:rPr>
                        <a:t>Πολυνερίου</a:t>
                      </a:r>
                      <a:r>
                        <a:rPr lang="el-GR" sz="1400" b="0" i="0" u="none" strike="noStrike" cap="none" dirty="0" smtClean="0">
                          <a:solidFill>
                            <a:schemeClr val="tx1"/>
                          </a:solidFill>
                          <a:latin typeface="+mn-lt"/>
                          <a:ea typeface="+mn-ea"/>
                          <a:cs typeface="+mn-cs"/>
                          <a:sym typeface="Arial"/>
                        </a:rPr>
                        <a:t>, Σταυρού, </a:t>
                      </a:r>
                      <a:r>
                        <a:rPr lang="el-GR" sz="1400" b="0" i="0" u="none" strike="noStrike" cap="none" dirty="0" err="1" smtClean="0">
                          <a:solidFill>
                            <a:schemeClr val="tx1"/>
                          </a:solidFill>
                          <a:latin typeface="+mn-lt"/>
                          <a:ea typeface="+mn-ea"/>
                          <a:cs typeface="+mn-cs"/>
                          <a:sym typeface="Arial"/>
                        </a:rPr>
                        <a:t>Κατωχωρίου</a:t>
                      </a:r>
                      <a:r>
                        <a:rPr lang="el-GR" sz="1400" b="0" i="0" u="none" strike="noStrike" cap="none" dirty="0" smtClean="0">
                          <a:solidFill>
                            <a:schemeClr val="tx1"/>
                          </a:solidFill>
                          <a:latin typeface="+mn-lt"/>
                          <a:ea typeface="+mn-ea"/>
                          <a:cs typeface="+mn-cs"/>
                          <a:sym typeface="Arial"/>
                        </a:rPr>
                        <a:t>, Ελληνικού, </a:t>
                      </a:r>
                      <a:r>
                        <a:rPr lang="el-GR" sz="1400" b="0" i="0" u="none" strike="noStrike" cap="none" dirty="0" err="1" smtClean="0">
                          <a:solidFill>
                            <a:schemeClr val="tx1"/>
                          </a:solidFill>
                          <a:latin typeface="+mn-lt"/>
                          <a:ea typeface="+mn-ea"/>
                          <a:cs typeface="+mn-cs"/>
                          <a:sym typeface="Arial"/>
                        </a:rPr>
                        <a:t>Βρυσιών</a:t>
                      </a:r>
                      <a:r>
                        <a:rPr lang="el-GR" sz="1400" b="0" i="0" u="none" strike="noStrike" cap="none" dirty="0" smtClean="0">
                          <a:solidFill>
                            <a:schemeClr val="tx1"/>
                          </a:solidFill>
                          <a:latin typeface="+mn-lt"/>
                          <a:ea typeface="+mn-ea"/>
                          <a:cs typeface="+mn-cs"/>
                          <a:sym typeface="Arial"/>
                        </a:rPr>
                        <a:t> &amp; Υπέρειας του Νομού Λάρισας, καθώς και Ορφανών, Φύλλου και Λεύκης του Νομού Καρδίτσας. </a:t>
                      </a:r>
                    </a:p>
                    <a:p>
                      <a:pPr algn="just"/>
                      <a:r>
                        <a:rPr lang="el-GR" sz="1400" b="0" i="0" u="none" strike="noStrike" cap="none" dirty="0" smtClean="0">
                          <a:solidFill>
                            <a:schemeClr val="tx1"/>
                          </a:solidFill>
                          <a:latin typeface="+mn-lt"/>
                          <a:ea typeface="+mn-ea"/>
                          <a:cs typeface="+mn-cs"/>
                          <a:sym typeface="Arial"/>
                        </a:rPr>
                        <a:t>Τα δίκτυα θα αρδεύουν ακαθάριστη έκταση περί τα 74.650 στρέμματα και καθαρή έκταση 67.780 στρεμμάτων.</a:t>
                      </a: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l-GR" sz="1400" b="0" i="1" u="sng" strike="noStrike" cap="none" dirty="0" smtClean="0">
                          <a:solidFill>
                            <a:schemeClr val="tx1"/>
                          </a:solidFill>
                          <a:effectLst/>
                          <a:latin typeface="+mn-lt"/>
                          <a:ea typeface="+mn-ea"/>
                          <a:cs typeface="+mn-cs"/>
                          <a:sym typeface="Arial"/>
                        </a:rPr>
                        <a:t>Πρόοδος υλοποίησης: </a:t>
                      </a:r>
                      <a:r>
                        <a:rPr lang="el-GR" sz="1400" b="0" i="0" u="none" strike="noStrike" cap="none" baseline="0" dirty="0" smtClean="0">
                          <a:solidFill>
                            <a:schemeClr val="tx1"/>
                          </a:solidFill>
                          <a:effectLst/>
                          <a:latin typeface="+mn-lt"/>
                          <a:ea typeface="+mn-ea"/>
                          <a:cs typeface="+mn-cs"/>
                          <a:sym typeface="Arial"/>
                        </a:rPr>
                        <a:t>Την 24/9/2024 υποβλήθηκαν, μέσω ΕΣΗΔΗΣ, </a:t>
                      </a:r>
                      <a:r>
                        <a:rPr lang="el-GR" sz="1400" b="0" i="0" u="sng" strike="noStrike" cap="none" baseline="0" dirty="0" smtClean="0">
                          <a:solidFill>
                            <a:schemeClr val="tx1"/>
                          </a:solidFill>
                          <a:effectLst/>
                          <a:latin typeface="+mn-lt"/>
                          <a:ea typeface="+mn-ea"/>
                          <a:cs typeface="+mn-cs"/>
                          <a:sym typeface="Arial"/>
                        </a:rPr>
                        <a:t>δύο (2) δεσμευτικές </a:t>
                      </a:r>
                      <a:r>
                        <a:rPr lang="el-GR" sz="1400" b="0" i="0" u="sng" strike="noStrike" cap="none" dirty="0" smtClean="0">
                          <a:solidFill>
                            <a:schemeClr val="tx1"/>
                          </a:solidFill>
                          <a:latin typeface="+mn-lt"/>
                          <a:ea typeface="+mn-ea"/>
                          <a:cs typeface="+mn-cs"/>
                          <a:sym typeface="Arial"/>
                        </a:rPr>
                        <a:t>προσφορές από τους οικονομικούς φορείς (1) την </a:t>
                      </a:r>
                      <a:r>
                        <a:rPr lang="el-GR" sz="1400" b="1" i="0" u="sng" strike="noStrike" cap="none" dirty="0" smtClean="0">
                          <a:solidFill>
                            <a:schemeClr val="tx1"/>
                          </a:solidFill>
                          <a:latin typeface="+mn-lt"/>
                          <a:ea typeface="+mn-ea"/>
                          <a:cs typeface="+mn-cs"/>
                          <a:sym typeface="Arial"/>
                        </a:rPr>
                        <a:t>Ένωση</a:t>
                      </a:r>
                      <a:r>
                        <a:rPr lang="el-GR" sz="1400" b="0" i="0" u="sng" strike="noStrike" cap="none" dirty="0" smtClean="0">
                          <a:solidFill>
                            <a:schemeClr val="tx1"/>
                          </a:solidFill>
                          <a:latin typeface="+mn-lt"/>
                          <a:ea typeface="+mn-ea"/>
                          <a:cs typeface="+mn-cs"/>
                          <a:sym typeface="Arial"/>
                        </a:rPr>
                        <a:t> </a:t>
                      </a:r>
                      <a:r>
                        <a:rPr lang="el-GR" sz="1400" b="1" i="0" u="sng" strike="noStrike" cap="none" dirty="0" smtClean="0">
                          <a:solidFill>
                            <a:schemeClr val="tx1"/>
                          </a:solidFill>
                          <a:latin typeface="+mn-lt"/>
                          <a:ea typeface="+mn-ea"/>
                          <a:cs typeface="+mn-cs"/>
                          <a:sym typeface="Arial"/>
                        </a:rPr>
                        <a:t>ΜΥΤΙΛΗΝΑΙΟΣ Α.Ε.- ΜΕΣΟΓΕΙΟΣ Α.Ε. </a:t>
                      </a:r>
                      <a:r>
                        <a:rPr lang="el-GR" sz="1400" b="0" i="0" u="sng" strike="noStrike" cap="none" dirty="0" smtClean="0">
                          <a:solidFill>
                            <a:schemeClr val="tx1"/>
                          </a:solidFill>
                          <a:latin typeface="+mn-lt"/>
                          <a:ea typeface="+mn-ea"/>
                          <a:cs typeface="+mn-cs"/>
                          <a:sym typeface="Arial"/>
                        </a:rPr>
                        <a:t>και (2) την </a:t>
                      </a:r>
                      <a:r>
                        <a:rPr lang="el-GR" sz="1400" b="1" i="0" u="sng" strike="noStrike" cap="none" dirty="0" smtClean="0">
                          <a:solidFill>
                            <a:schemeClr val="tx1"/>
                          </a:solidFill>
                          <a:latin typeface="+mn-lt"/>
                          <a:ea typeface="+mn-ea"/>
                          <a:cs typeface="+mn-cs"/>
                          <a:sym typeface="Arial"/>
                        </a:rPr>
                        <a:t>ΓΕΚ ΤΕΡΝΑ Α.Ε.</a:t>
                      </a:r>
                      <a:endParaRPr lang="el-GR" sz="1600" b="1" kern="100" dirty="0" smtClean="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l-GR" sz="1400" b="1" i="0" u="none" strike="noStrike" cap="none" dirty="0">
                        <a:solidFill>
                          <a:schemeClr val="tx1"/>
                        </a:solidFill>
                        <a:effectLst/>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541FA1-1158-20F2-289C-39BD240B5AD9}"/>
              </a:ext>
            </a:extLst>
          </p:cNvPr>
          <p:cNvSpPr>
            <a:spLocks noGrp="1"/>
          </p:cNvSpPr>
          <p:nvPr>
            <p:ph type="title"/>
          </p:nvPr>
        </p:nvSpPr>
        <p:spPr>
          <a:xfrm>
            <a:off x="344488" y="263525"/>
            <a:ext cx="11503025" cy="606425"/>
          </a:xfrm>
        </p:spPr>
        <p:txBody>
          <a:bodyPr/>
          <a:lstStyle/>
          <a:p>
            <a:pPr eaLnBrk="1" fontAlgn="auto" hangingPunct="1">
              <a:defRPr/>
            </a:pPr>
            <a:r>
              <a:rPr lang="el-GR" dirty="0" smtClean="0"/>
              <a:t>Υπουργείο Αγροτικής </a:t>
            </a:r>
            <a:r>
              <a:rPr lang="en-US" dirty="0" smtClean="0"/>
              <a:t>A</a:t>
            </a:r>
            <a:r>
              <a:rPr lang="el-GR" dirty="0" err="1" smtClean="0"/>
              <a:t>νάπτυξης</a:t>
            </a:r>
            <a:r>
              <a:rPr lang="el-GR" dirty="0" smtClean="0"/>
              <a:t> &amp; Τροφίμων</a:t>
            </a:r>
            <a:endParaRPr lang="x-none" sz="3200" dirty="0"/>
          </a:p>
        </p:txBody>
      </p:sp>
      <p:graphicFrame>
        <p:nvGraphicFramePr>
          <p:cNvPr id="3" name="Table 3">
            <a:extLst>
              <a:ext uri="{FF2B5EF4-FFF2-40B4-BE49-F238E27FC236}">
                <a16:creationId xmlns:a16="http://schemas.microsoft.com/office/drawing/2014/main" xmlns="" id="{4CB3AEEC-36DF-396B-015A-125416E7BB7B}"/>
              </a:ext>
            </a:extLst>
          </p:cNvPr>
          <p:cNvGraphicFramePr>
            <a:graphicFrameLocks noGrp="1"/>
          </p:cNvGraphicFramePr>
          <p:nvPr/>
        </p:nvGraphicFramePr>
        <p:xfrm>
          <a:off x="291662" y="1349375"/>
          <a:ext cx="11285977" cy="4347845"/>
        </p:xfrm>
        <a:graphic>
          <a:graphicData uri="http://schemas.openxmlformats.org/drawingml/2006/table">
            <a:tbl>
              <a:tblPr firstRow="1" bandRow="1"/>
              <a:tblGrid>
                <a:gridCol w="11285977">
                  <a:extLst>
                    <a:ext uri="{9D8B030D-6E8A-4147-A177-3AD203B41FA5}">
                      <a16:colId xmlns:a16="http://schemas.microsoft.com/office/drawing/2014/main" xmlns="" val="20000"/>
                    </a:ext>
                  </a:extLst>
                </a:gridCol>
              </a:tblGrid>
              <a:tr h="370840">
                <a:tc>
                  <a:txBody>
                    <a:bodyPr/>
                    <a:lstStyle/>
                    <a:p>
                      <a:r>
                        <a:rPr lang="el-GR" b="1" i="1" dirty="0"/>
                        <a:t>Κατασκευή Ταμιευτήρων</a:t>
                      </a:r>
                      <a:endParaRPr lang="x-none" b="1" i="1" dirty="0"/>
                    </a:p>
                  </a:txBody>
                  <a:tcPr marL="91443" marR="91443">
                    <a:lnL w="12700" cmpd="sng">
                      <a:noFill/>
                      <a:prstDash val="solid"/>
                    </a:lnL>
                    <a:lnR w="12700" cmpd="sng">
                      <a:noFill/>
                      <a:prstDash val="solid"/>
                    </a:lnR>
                    <a:lnT w="12700" cmpd="sng">
                      <a:noFill/>
                      <a:prstDash val="soli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a:solidFill>
                            <a:schemeClr val="tx1"/>
                          </a:solidFill>
                          <a:latin typeface="+mn-lt"/>
                          <a:ea typeface="+mn-ea"/>
                          <a:cs typeface="+mn-cs"/>
                          <a:sym typeface="Arial"/>
                        </a:rPr>
                        <a:t>Σε ότι αφορά στον γενικότερο προγραμματισμό δράσεων ανασυγκρότησης στην περιοχή της Θεσσαλίας, σας ενημερώνουμε ότι για την ενίσχυση της γεωργικής δραστηριότητας με ταυτόχρονη συγκράτηση χειμερινών </a:t>
                      </a:r>
                      <a:r>
                        <a:rPr lang="el-GR" sz="1400" b="0" i="0" u="none" strike="noStrike" cap="none" dirty="0" err="1">
                          <a:solidFill>
                            <a:schemeClr val="tx1"/>
                          </a:solidFill>
                          <a:latin typeface="+mn-lt"/>
                          <a:ea typeface="+mn-ea"/>
                          <a:cs typeface="+mn-cs"/>
                          <a:sym typeface="Arial"/>
                        </a:rPr>
                        <a:t>πλημμυρικών</a:t>
                      </a:r>
                      <a:r>
                        <a:rPr lang="el-GR" sz="1400" b="0" i="0" u="none" strike="noStrike" cap="none" dirty="0">
                          <a:solidFill>
                            <a:schemeClr val="tx1"/>
                          </a:solidFill>
                          <a:latin typeface="+mn-lt"/>
                          <a:ea typeface="+mn-ea"/>
                          <a:cs typeface="+mn-cs"/>
                          <a:sym typeface="Arial"/>
                        </a:rPr>
                        <a:t> παροχών ρεμάτων στην </a:t>
                      </a:r>
                      <a:r>
                        <a:rPr lang="el-GR" sz="1400" b="0" i="0" u="none" strike="noStrike" cap="none" dirty="0" err="1">
                          <a:solidFill>
                            <a:schemeClr val="tx1"/>
                          </a:solidFill>
                          <a:latin typeface="+mn-lt"/>
                          <a:ea typeface="+mn-ea"/>
                          <a:cs typeface="+mn-cs"/>
                          <a:sym typeface="Arial"/>
                        </a:rPr>
                        <a:t>ΠΕ</a:t>
                      </a:r>
                      <a:r>
                        <a:rPr lang="el-GR" sz="1400" b="0" i="0" u="none" strike="noStrike" cap="none" dirty="0">
                          <a:solidFill>
                            <a:schemeClr val="tx1"/>
                          </a:solidFill>
                          <a:latin typeface="+mn-lt"/>
                          <a:ea typeface="+mn-ea"/>
                          <a:cs typeface="+mn-cs"/>
                          <a:sym typeface="Arial"/>
                        </a:rPr>
                        <a:t>. Λάρισας, το </a:t>
                      </a:r>
                      <a:r>
                        <a:rPr lang="el-GR" sz="1400" b="0" i="0" u="none" strike="noStrike" cap="none" dirty="0" err="1">
                          <a:solidFill>
                            <a:schemeClr val="tx1"/>
                          </a:solidFill>
                          <a:latin typeface="+mn-lt"/>
                          <a:ea typeface="+mn-ea"/>
                          <a:cs typeface="+mn-cs"/>
                          <a:sym typeface="Arial"/>
                        </a:rPr>
                        <a:t>Υπ.Α.Α.Τ</a:t>
                      </a:r>
                      <a:r>
                        <a:rPr lang="el-GR" sz="1400" b="0" i="0" u="none" strike="noStrike" cap="none" dirty="0">
                          <a:solidFill>
                            <a:schemeClr val="tx1"/>
                          </a:solidFill>
                          <a:latin typeface="+mn-lt"/>
                          <a:ea typeface="+mn-ea"/>
                          <a:cs typeface="+mn-cs"/>
                          <a:sym typeface="Arial"/>
                        </a:rPr>
                        <a:t>. χρηματοδοτεί </a:t>
                      </a:r>
                      <a:r>
                        <a:rPr lang="el-GR" sz="1400" b="0" i="0" u="none" strike="noStrike" cap="none" baseline="0" dirty="0" smtClean="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2 </a:t>
                      </a:r>
                      <a:r>
                        <a:rPr lang="el-GR" sz="1400" b="0" i="0" u="none" strike="noStrike" cap="none" dirty="0">
                          <a:solidFill>
                            <a:schemeClr val="tx1"/>
                          </a:solidFill>
                          <a:latin typeface="+mn-lt"/>
                          <a:ea typeface="+mn-ea"/>
                          <a:cs typeface="+mn-cs"/>
                          <a:sym typeface="Arial"/>
                        </a:rPr>
                        <a:t>έργα  ταμίευσης νερού:</a:t>
                      </a:r>
                    </a:p>
                    <a:p>
                      <a:endParaRPr lang="x-none" b="1"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a:buAutoNum type="arabicParenR"/>
                        <a:tabLst/>
                        <a:defRPr/>
                      </a:pPr>
                      <a:r>
                        <a:rPr lang="el-GR" sz="1400" b="1" i="0" u="none" strike="noStrike" cap="none" dirty="0">
                          <a:solidFill>
                            <a:schemeClr val="tx1"/>
                          </a:solidFill>
                          <a:latin typeface="+mn-lt"/>
                          <a:ea typeface="+mn-ea"/>
                          <a:cs typeface="+mn-cs"/>
                          <a:sym typeface="Arial"/>
                        </a:rPr>
                        <a:t>ΚΑΤΑΣΚΕΥΗ ΤΑΜΙΕΥΤΗΡΑ ΣΤΗ ΘΕΣΗ "ΑΓΙΟΚΑΜΠΟΣ-ΛΙΒΑΔΟΤΟΠΟΣ'' Ν. ΛΑΡΙΣΑΣ </a:t>
                      </a:r>
                      <a:r>
                        <a:rPr lang="el-GR" sz="1400" b="0" i="0" u="none" strike="noStrike" cap="none" dirty="0">
                          <a:solidFill>
                            <a:schemeClr val="tx1"/>
                          </a:solidFill>
                          <a:latin typeface="+mn-lt"/>
                          <a:ea typeface="+mn-ea"/>
                          <a:cs typeface="+mn-cs"/>
                          <a:sym typeface="Arial"/>
                        </a:rPr>
                        <a:t>με συνολικό προϋπολογισμό </a:t>
                      </a:r>
                      <a:r>
                        <a:rPr lang="en-US" sz="1400" b="0" i="0" u="none" strike="noStrike" cap="none" dirty="0">
                          <a:solidFill>
                            <a:schemeClr val="tx1"/>
                          </a:solidFill>
                          <a:latin typeface="+mn-lt"/>
                          <a:ea typeface="+mn-ea"/>
                          <a:cs typeface="+mn-cs"/>
                          <a:sym typeface="Arial"/>
                        </a:rPr>
                        <a:t>21</a:t>
                      </a:r>
                      <a:r>
                        <a:rPr lang="el-GR" sz="1400" b="0" i="0" u="none" strike="noStrike" cap="none" dirty="0">
                          <a:solidFill>
                            <a:schemeClr val="tx1"/>
                          </a:solidFill>
                          <a:latin typeface="+mn-lt"/>
                          <a:ea typeface="+mn-ea"/>
                          <a:cs typeface="+mn-cs"/>
                          <a:sym typeface="Arial"/>
                        </a:rPr>
                        <a:t>.</a:t>
                      </a:r>
                      <a:r>
                        <a:rPr lang="en-US" sz="1400" b="0" i="0" u="none" strike="noStrike" cap="none" dirty="0">
                          <a:solidFill>
                            <a:schemeClr val="tx1"/>
                          </a:solidFill>
                          <a:latin typeface="+mn-lt"/>
                          <a:ea typeface="+mn-ea"/>
                          <a:cs typeface="+mn-cs"/>
                          <a:sym typeface="Arial"/>
                        </a:rPr>
                        <a:t>789,974</a:t>
                      </a:r>
                      <a:r>
                        <a:rPr lang="el-GR" sz="1400" b="0" i="0" u="none" strike="noStrike" cap="none" dirty="0">
                          <a:solidFill>
                            <a:schemeClr val="tx1"/>
                          </a:solidFill>
                          <a:latin typeface="+mn-lt"/>
                          <a:ea typeface="+mn-ea"/>
                          <a:cs typeface="+mn-cs"/>
                          <a:sym typeface="Arial"/>
                        </a:rPr>
                        <a:t>,</a:t>
                      </a:r>
                      <a:r>
                        <a:rPr lang="en-US" sz="1400" b="0" i="0" u="none" strike="noStrike" cap="none" dirty="0">
                          <a:solidFill>
                            <a:schemeClr val="tx1"/>
                          </a:solidFill>
                          <a:latin typeface="+mn-lt"/>
                          <a:ea typeface="+mn-ea"/>
                          <a:cs typeface="+mn-cs"/>
                          <a:sym typeface="Arial"/>
                        </a:rPr>
                        <a:t>3</a:t>
                      </a:r>
                      <a:r>
                        <a:rPr lang="el-GR" sz="1400" b="0" i="0" u="none" strike="noStrike" cap="none" dirty="0">
                          <a:solidFill>
                            <a:schemeClr val="tx1"/>
                          </a:solidFill>
                          <a:latin typeface="+mn-lt"/>
                          <a:ea typeface="+mn-ea"/>
                          <a:cs typeface="+mn-cs"/>
                          <a:sym typeface="Arial"/>
                        </a:rPr>
                        <a:t>0€</a:t>
                      </a:r>
                      <a:r>
                        <a:rPr lang="en-US" sz="1400" b="0" i="0" u="none" strike="noStrike" cap="none" dirty="0">
                          <a:solidFill>
                            <a:schemeClr val="tx1"/>
                          </a:solidFill>
                          <a:latin typeface="+mn-lt"/>
                          <a:ea typeface="+mn-ea"/>
                          <a:cs typeface="+mn-cs"/>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a:solidFill>
                            <a:schemeClr val="tx1"/>
                          </a:solidFill>
                          <a:latin typeface="+mn-lt"/>
                          <a:ea typeface="+mn-ea"/>
                          <a:cs typeface="+mn-cs"/>
                          <a:sym typeface="Arial"/>
                        </a:rPr>
                        <a:t> Την 01/06/2024 υπογράφτηκε σύμβαση ύψους 15.250.826,56 € (με Φ.Π.Α.) με την εταιρεία «ΑΦΟΙ ΠΑΠΑΙΩΑΝΝΟΥ ΑΝΩΝΥΜΟΣ ΤΕΧΝΙΚΗ ΕΜΠΟΡΙΚΗ ΚΑΙ ΒΙΟΜΗΧΑΝΙΚΗ ΕΤΑΙΡΕΙΑ» με </a:t>
                      </a:r>
                      <a:r>
                        <a:rPr lang="el-GR" sz="1400" b="0" i="0" u="none" strike="noStrike" cap="none" dirty="0" err="1">
                          <a:solidFill>
                            <a:schemeClr val="tx1"/>
                          </a:solidFill>
                          <a:latin typeface="+mn-lt"/>
                          <a:ea typeface="+mn-ea"/>
                          <a:cs typeface="+mn-cs"/>
                          <a:sym typeface="Arial"/>
                        </a:rPr>
                        <a:t>δ.τ</a:t>
                      </a:r>
                      <a:r>
                        <a:rPr lang="el-GR" sz="1400" b="0" i="0" u="none" strike="noStrike" cap="none" dirty="0">
                          <a:solidFill>
                            <a:schemeClr val="tx1"/>
                          </a:solidFill>
                          <a:latin typeface="+mn-lt"/>
                          <a:ea typeface="+mn-ea"/>
                          <a:cs typeface="+mn-cs"/>
                          <a:sym typeface="Arial"/>
                        </a:rPr>
                        <a:t> «INTΕΡΚΑΤ Α.Ε».</a:t>
                      </a:r>
                      <a:r>
                        <a:rPr lang="en-US" sz="1400" b="0" i="0" u="none" strike="noStrike" cap="none" dirty="0">
                          <a:solidFill>
                            <a:schemeClr val="tx1"/>
                          </a:solidFill>
                          <a:latin typeface="+mn-lt"/>
                          <a:ea typeface="+mn-ea"/>
                          <a:cs typeface="+mn-cs"/>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a:solidFill>
                            <a:schemeClr val="tx1"/>
                          </a:solidFill>
                          <a:latin typeface="+mn-lt"/>
                          <a:ea typeface="+mn-ea"/>
                          <a:cs typeface="+mn-cs"/>
                          <a:sym typeface="Arial"/>
                        </a:rPr>
                        <a:t>Το έργο έχει ξεκινήσει να υλοποιείται.</a:t>
                      </a:r>
                    </a:p>
                    <a:p>
                      <a:endParaRPr lang="x-none"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r>
                        <a:rPr lang="el-GR" sz="1400" b="0" i="0" u="none" strike="noStrike" cap="none" dirty="0">
                          <a:solidFill>
                            <a:schemeClr val="tx1"/>
                          </a:solidFill>
                          <a:latin typeface="+mn-lt"/>
                          <a:ea typeface="+mn-ea"/>
                          <a:cs typeface="+mn-cs"/>
                          <a:sym typeface="Arial"/>
                        </a:rPr>
                        <a:t> </a:t>
                      </a:r>
                    </a:p>
                    <a:p>
                      <a:r>
                        <a:rPr lang="el-GR" sz="1400" b="0" i="0" u="none" strike="noStrike" cap="none" dirty="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 2</a:t>
                      </a:r>
                      <a:r>
                        <a:rPr lang="el-GR" sz="1400" b="0" i="0" u="none" strike="noStrike" cap="none" dirty="0">
                          <a:solidFill>
                            <a:schemeClr val="tx1"/>
                          </a:solidFill>
                          <a:latin typeface="+mn-lt"/>
                          <a:ea typeface="+mn-ea"/>
                          <a:cs typeface="+mn-cs"/>
                          <a:sym typeface="Arial"/>
                        </a:rPr>
                        <a:t>) </a:t>
                      </a:r>
                      <a:r>
                        <a:rPr lang="en-US" sz="1400" b="0" i="0" u="none" strike="noStrike" cap="none" dirty="0" smtClean="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ΚΑΤΑΣΚΕΥΗ </a:t>
                      </a:r>
                      <a:r>
                        <a:rPr lang="el-GR" sz="1400" b="0" i="0" u="none" strike="noStrike" cap="none" dirty="0">
                          <a:solidFill>
                            <a:schemeClr val="tx1"/>
                          </a:solidFill>
                          <a:latin typeface="+mn-lt"/>
                          <a:ea typeface="+mn-ea"/>
                          <a:cs typeface="+mn-cs"/>
                          <a:sym typeface="Arial"/>
                        </a:rPr>
                        <a:t>ΤΑΜΙΕΥΤΗΡΑ Ν. ΛΑΡΙΣΑΣ ΣΤΗ ΘΕΣΗ ΠΟΥΡΝΑΡΙΟΥ-ΑΜΠΕΛΑΚΙΩΝ ''ΛΙΒΑΔΟΤΟΠΟΣ'' με συνολικό προϋπολογισμό 11.504.564,65 € - αναμένεται η </a:t>
                      </a:r>
                      <a:r>
                        <a:rPr lang="el-GR" sz="1400" b="0" i="0" u="none" strike="noStrike" cap="none" dirty="0" err="1">
                          <a:solidFill>
                            <a:schemeClr val="tx1"/>
                          </a:solidFill>
                          <a:latin typeface="+mn-lt"/>
                          <a:ea typeface="+mn-ea"/>
                          <a:cs typeface="+mn-cs"/>
                          <a:sym typeface="Arial"/>
                        </a:rPr>
                        <a:t>συμβασιοποίησή</a:t>
                      </a:r>
                      <a:r>
                        <a:rPr lang="el-GR" sz="1400" b="0" i="0" u="none" strike="noStrike" cap="none" dirty="0">
                          <a:solidFill>
                            <a:schemeClr val="tx1"/>
                          </a:solidFill>
                          <a:latin typeface="+mn-lt"/>
                          <a:ea typeface="+mn-ea"/>
                          <a:cs typeface="+mn-cs"/>
                          <a:sym typeface="Arial"/>
                        </a:rPr>
                        <a:t> του μέχρι το τέλος του έτους.</a:t>
                      </a:r>
                    </a:p>
                    <a:p>
                      <a:r>
                        <a:rPr lang="el-GR" sz="1400" b="0" i="0" u="none" strike="noStrike" cap="none" dirty="0">
                          <a:solidFill>
                            <a:schemeClr val="tx1"/>
                          </a:solidFill>
                          <a:latin typeface="+mn-lt"/>
                          <a:ea typeface="+mn-ea"/>
                          <a:cs typeface="+mn-cs"/>
                          <a:sym typeface="Arial"/>
                        </a:rPr>
                        <a:t> </a:t>
                      </a:r>
                    </a:p>
                    <a:p>
                      <a:r>
                        <a:rPr lang="el-GR" sz="1400" b="1" i="0" u="none" strike="noStrike" cap="none" dirty="0">
                          <a:solidFill>
                            <a:schemeClr val="tx1"/>
                          </a:solidFill>
                          <a:latin typeface="+mn-lt"/>
                          <a:ea typeface="+mn-ea"/>
                          <a:cs typeface="+mn-cs"/>
                          <a:sym typeface="Arial"/>
                        </a:rPr>
                        <a:t/>
                      </a:r>
                      <a:br>
                        <a:rPr lang="el-GR" sz="1400" b="1" i="0" u="none" strike="noStrike" cap="none" dirty="0">
                          <a:solidFill>
                            <a:schemeClr val="tx1"/>
                          </a:solidFill>
                          <a:latin typeface="+mn-lt"/>
                          <a:ea typeface="+mn-ea"/>
                          <a:cs typeface="+mn-cs"/>
                          <a:sym typeface="Arial"/>
                        </a:rPr>
                      </a:br>
                      <a:r>
                        <a:rPr lang="el-GR" sz="1400" b="1" i="0" u="none" strike="noStrike" cap="none" dirty="0">
                          <a:solidFill>
                            <a:schemeClr val="tx1"/>
                          </a:solidFill>
                          <a:latin typeface="+mn-lt"/>
                          <a:ea typeface="+mn-ea"/>
                          <a:cs typeface="+mn-cs"/>
                          <a:sym typeface="Arial"/>
                        </a:rPr>
                        <a:t> </a:t>
                      </a:r>
                      <a:endParaRPr lang="el-GR" sz="1400" b="0" i="0" u="none" strike="noStrike" cap="none" dirty="0">
                        <a:solidFill>
                          <a:schemeClr val="tx1"/>
                        </a:solidFill>
                        <a:latin typeface="+mn-lt"/>
                        <a:ea typeface="+mn-ea"/>
                        <a:cs typeface="+mn-cs"/>
                        <a:sym typeface="Arial"/>
                      </a:endParaRPr>
                    </a:p>
                    <a:p>
                      <a:pPr algn="just" fontAlgn="ctr"/>
                      <a:endParaRPr lang="el-GR" sz="1400" b="0" i="0" u="none" strike="noStrike" cap="none" dirty="0">
                        <a:solidFill>
                          <a:schemeClr val="tx1"/>
                        </a:solidFill>
                        <a:latin typeface="+mn-lt"/>
                        <a:ea typeface="+mn-ea"/>
                        <a:cs typeface="+mn-cs"/>
                        <a:sym typeface="Arial"/>
                      </a:endParaRPr>
                    </a:p>
                  </a:txBody>
                  <a:tcPr marL="9525" marR="9525" marT="9525" marB="0" anchor="ctr">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l-GR" sz="1400" b="1" i="0" u="none" strike="noStrike" cap="none" dirty="0">
                        <a:solidFill>
                          <a:schemeClr val="tx1"/>
                        </a:solidFill>
                        <a:effectLst/>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541FA1-1158-20F2-289C-39BD240B5AD9}"/>
              </a:ext>
            </a:extLst>
          </p:cNvPr>
          <p:cNvSpPr>
            <a:spLocks noGrp="1"/>
          </p:cNvSpPr>
          <p:nvPr>
            <p:ph type="title"/>
          </p:nvPr>
        </p:nvSpPr>
        <p:spPr>
          <a:xfrm>
            <a:off x="344488" y="263525"/>
            <a:ext cx="11503025" cy="606425"/>
          </a:xfrm>
        </p:spPr>
        <p:txBody>
          <a:bodyPr/>
          <a:lstStyle/>
          <a:p>
            <a:pPr eaLnBrk="1" fontAlgn="auto" hangingPunct="1">
              <a:defRPr/>
            </a:pPr>
            <a:r>
              <a:rPr lang="el-GR" dirty="0" smtClean="0"/>
              <a:t>Υπουργείο Αγροτικής </a:t>
            </a:r>
            <a:r>
              <a:rPr lang="en-US" dirty="0" smtClean="0"/>
              <a:t>A</a:t>
            </a:r>
            <a:r>
              <a:rPr lang="el-GR" dirty="0" err="1" smtClean="0"/>
              <a:t>νάπτυξης</a:t>
            </a:r>
            <a:r>
              <a:rPr lang="el-GR" dirty="0" smtClean="0"/>
              <a:t> &amp; Τροφίμων</a:t>
            </a:r>
            <a:endParaRPr lang="x-none" sz="3200" dirty="0"/>
          </a:p>
        </p:txBody>
      </p:sp>
      <p:graphicFrame>
        <p:nvGraphicFramePr>
          <p:cNvPr id="3" name="Table 3">
            <a:extLst>
              <a:ext uri="{FF2B5EF4-FFF2-40B4-BE49-F238E27FC236}">
                <a16:creationId xmlns:a16="http://schemas.microsoft.com/office/drawing/2014/main" xmlns="" id="{4CB3AEEC-36DF-396B-015A-125416E7BB7B}"/>
              </a:ext>
            </a:extLst>
          </p:cNvPr>
          <p:cNvGraphicFramePr>
            <a:graphicFrameLocks noGrp="1"/>
          </p:cNvGraphicFramePr>
          <p:nvPr/>
        </p:nvGraphicFramePr>
        <p:xfrm>
          <a:off x="293298" y="1349375"/>
          <a:ext cx="11284341" cy="3346450"/>
        </p:xfrm>
        <a:graphic>
          <a:graphicData uri="http://schemas.openxmlformats.org/drawingml/2006/table">
            <a:tbl>
              <a:tblPr firstRow="1" bandRow="1"/>
              <a:tblGrid>
                <a:gridCol w="11284341">
                  <a:extLst>
                    <a:ext uri="{9D8B030D-6E8A-4147-A177-3AD203B41FA5}">
                      <a16:colId xmlns:a16="http://schemas.microsoft.com/office/drawing/2014/main" xmlns="" val="20000"/>
                    </a:ext>
                  </a:extLst>
                </a:gridCol>
              </a:tblGrid>
              <a:tr h="370840">
                <a:tc>
                  <a:txBody>
                    <a:bodyPr/>
                    <a:lstStyle/>
                    <a:p>
                      <a:r>
                        <a:rPr lang="el-GR" b="1" i="1" dirty="0" smtClean="0"/>
                        <a:t>Μεγάλα αρδευτικά έργα  </a:t>
                      </a:r>
                      <a:endParaRPr lang="x-none" b="1" i="1" dirty="0"/>
                    </a:p>
                  </a:txBody>
                  <a:tcPr marL="91443" marR="91443">
                    <a:lnL w="12700" cmpd="sng">
                      <a:noFill/>
                      <a:prstDash val="solid"/>
                    </a:lnL>
                    <a:lnR w="12700" cmpd="sng">
                      <a:noFill/>
                      <a:prstDash val="solid"/>
                    </a:lnR>
                    <a:lnT w="12700" cmpd="sng">
                      <a:noFill/>
                      <a:prstDash val="soli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smtClean="0">
                          <a:solidFill>
                            <a:schemeClr val="tx1"/>
                          </a:solidFill>
                          <a:latin typeface="+mn-lt"/>
                          <a:ea typeface="+mn-ea"/>
                          <a:cs typeface="+mn-cs"/>
                          <a:sym typeface="Arial"/>
                        </a:rPr>
                        <a:t>Μέσω της Δράσης 4.3.1 του ΠΑΑ</a:t>
                      </a:r>
                      <a:r>
                        <a:rPr lang="el-GR" sz="1400" b="0" i="0" u="none" strike="noStrike" cap="none" baseline="0" dirty="0" smtClean="0">
                          <a:solidFill>
                            <a:schemeClr val="tx1"/>
                          </a:solidFill>
                          <a:latin typeface="+mn-lt"/>
                          <a:ea typeface="+mn-ea"/>
                          <a:cs typeface="+mn-cs"/>
                          <a:sym typeface="Arial"/>
                        </a:rPr>
                        <a:t> 2014-2022 </a:t>
                      </a:r>
                      <a:r>
                        <a:rPr lang="el-GR" sz="1400" b="0" i="0" u="none" strike="noStrike" cap="none" dirty="0" smtClean="0">
                          <a:solidFill>
                            <a:schemeClr val="tx1"/>
                          </a:solidFill>
                          <a:latin typeface="+mn-lt"/>
                          <a:ea typeface="+mn-ea"/>
                          <a:cs typeface="+mn-cs"/>
                          <a:sym typeface="Arial"/>
                        </a:rPr>
                        <a:t>θα χρηματοδοτηθούν έργα τα οποία αφορούν</a:t>
                      </a:r>
                      <a:r>
                        <a:rPr lang="el-GR" sz="1400" b="0" i="0" u="none" strike="noStrike" cap="none" baseline="0" dirty="0" smtClean="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βελτίωση ή αύξηση των αρδευόμενων εκτάσεων, βελτίωση της ενεργειακής απόδοσης των αρδευτικών υποδομών,  χρήση ανακυκλωμένου  νερού στις αρδεύσεις και τεχνητό εμπλουτισμό υπόγειων υδάτων σε ανακαίνιση δικτύου από γεωτρήσεις</a:t>
                      </a:r>
                      <a:r>
                        <a:rPr lang="el-GR" sz="1400" b="0" i="0" u="none" strike="noStrike" cap="none" baseline="0" dirty="0" smtClean="0">
                          <a:solidFill>
                            <a:schemeClr val="tx1"/>
                          </a:solidFill>
                          <a:latin typeface="+mn-lt"/>
                          <a:ea typeface="+mn-ea"/>
                          <a:cs typeface="+mn-cs"/>
                          <a:sym typeface="Arial"/>
                        </a:rPr>
                        <a:t> και συγκεκριμένα:</a:t>
                      </a:r>
                      <a:endParaRPr lang="x-none" b="1"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pPr algn="l" fontAlgn="ctr"/>
                      <a:r>
                        <a:rPr lang="el-GR" sz="1400" b="0" i="0" u="none" strike="noStrike" cap="none" dirty="0" smtClean="0">
                          <a:solidFill>
                            <a:schemeClr val="tx1"/>
                          </a:solidFill>
                          <a:latin typeface="+mn-lt"/>
                          <a:ea typeface="+mn-ea"/>
                          <a:cs typeface="+mn-cs"/>
                          <a:sym typeface="Arial"/>
                        </a:rPr>
                        <a:t> </a:t>
                      </a:r>
                    </a:p>
                    <a:p>
                      <a:pPr marL="342900" indent="-342900" algn="l" fontAlgn="ctr">
                        <a:buAutoNum type="arabicParenR"/>
                      </a:pPr>
                      <a:r>
                        <a:rPr lang="el-GR" sz="1400" b="0" i="0" u="none" strike="noStrike" cap="none" dirty="0" smtClean="0">
                          <a:solidFill>
                            <a:schemeClr val="tx1"/>
                          </a:solidFill>
                          <a:latin typeface="+mn-lt"/>
                          <a:ea typeface="+mn-ea"/>
                          <a:cs typeface="+mn-cs"/>
                          <a:sym typeface="Arial"/>
                        </a:rPr>
                        <a:t>ΚΑΤΑΣΚΕΥΗ ΥΠΟΛΕΙΠΟΜΕΝΩΝ ΕΡΓΩΝ ΜΕΤΑΦΟΡΑΣ ΚΑΙ ΔΙΑΝΟΜΗΣ ΝΕΡΟΥ ΛΙΜΝΗΣ ΚΑΡΛΑΣ, Α΄ ΦΑΣΗ : Έχει υπογραφεί η σύμβαση με τον ανάδοχο. Σε εξέλιξη η υλοποίηση (Προϋπολογισμός: 10,8 εκατ. €, Πληρωμές: 4 εκατ. €)</a:t>
                      </a:r>
                    </a:p>
                    <a:p>
                      <a:pPr marL="342900" indent="-342900" algn="l" fontAlgn="ctr">
                        <a:buNone/>
                      </a:pPr>
                      <a:endParaRPr lang="el-GR" sz="1400" b="0" i="0" u="none" strike="noStrike" cap="none" dirty="0" smtClean="0">
                        <a:solidFill>
                          <a:schemeClr val="tx1"/>
                        </a:solidFill>
                        <a:latin typeface="+mn-lt"/>
                        <a:ea typeface="+mn-ea"/>
                        <a:cs typeface="+mn-cs"/>
                        <a:sym typeface="Arial"/>
                      </a:endParaRPr>
                    </a:p>
                  </a:txBody>
                  <a:tcPr marL="9525" marR="9525" marT="9525" marB="0" anchor="ctr">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830005">
                <a:tc>
                  <a:txBody>
                    <a:bodyPr/>
                    <a:lstStyle/>
                    <a:p>
                      <a:r>
                        <a:rPr lang="el-GR" sz="1400" b="0" i="0" u="none" strike="noStrike" cap="none" dirty="0">
                          <a:solidFill>
                            <a:schemeClr val="tx1"/>
                          </a:solidFill>
                          <a:latin typeface="+mn-lt"/>
                          <a:ea typeface="+mn-ea"/>
                          <a:cs typeface="+mn-cs"/>
                          <a:sym typeface="Arial"/>
                        </a:rPr>
                        <a:t> </a:t>
                      </a:r>
                    </a:p>
                    <a:p>
                      <a:r>
                        <a:rPr lang="el-GR" sz="1400" b="0" i="0" u="none" strike="noStrike" cap="none" dirty="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2)   ΕΞΟΡΘΟΛΟΓΙΣΜΟΣ ΛΕΙΤΟΥΡΓΙΑΣ ΥΦΙΣΤΑΜΕΝΩΝ ΔΙΚΤΥΩΝ ΑΡΔΕΥΣΗΣ Ν.ΤΡΙΚΑΛΩΝ : Εκδόθηκε η προέγκριση σχεδίου σύμβασης, σε διαδικασία η υπογραφή του σχετικού συμφωνητικού με τον οικονομικό φορέα. (Προϋπολογισμός: 13,1 εκατ. €)</a:t>
                      </a:r>
                      <a:endParaRPr lang="el-GR" sz="1400" b="0" i="0" u="none" strike="noStrike" cap="none" dirty="0">
                        <a:solidFill>
                          <a:schemeClr val="tx1"/>
                        </a:solidFill>
                        <a:latin typeface="+mn-lt"/>
                        <a:ea typeface="+mn-ea"/>
                        <a:cs typeface="+mn-cs"/>
                        <a:sym typeface="Arial"/>
                      </a:endParaRPr>
                    </a:p>
                    <a:p>
                      <a:pPr algn="just" fontAlgn="ctr"/>
                      <a:endParaRPr lang="el-GR" sz="1400" b="0" i="0" u="none" strike="noStrike" cap="none" dirty="0">
                        <a:solidFill>
                          <a:schemeClr val="tx1"/>
                        </a:solidFill>
                        <a:latin typeface="+mn-lt"/>
                        <a:ea typeface="+mn-ea"/>
                        <a:cs typeface="+mn-cs"/>
                        <a:sym typeface="Arial"/>
                      </a:endParaRPr>
                    </a:p>
                  </a:txBody>
                  <a:tcPr marL="9525" marR="9525" marT="9525" marB="0" anchor="ctr">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smtClean="0">
                          <a:solidFill>
                            <a:schemeClr val="tx1"/>
                          </a:solidFill>
                          <a:latin typeface="+mn-lt"/>
                          <a:ea typeface="+mn-ea"/>
                          <a:cs typeface="+mn-cs"/>
                          <a:sym typeface="Arial"/>
                        </a:rPr>
                        <a:t>3)   ΥΠΟΓΕΙΟΠΟΙΗΣΗ ΕΚΣΥΓΧΡΟΝΙΣΜΟΣ ΔΙΚΤΥΟΥ ΑΡΔΕΥΤΙΚΩΝ ΓΕΩΤΡΗΣΕΩΝ Τ.Ο.Ε.Β ΣΕΛΛΑΝΩΝ Ν.ΚΑΡΔΙΤΣΑΣ : Προς ανάθεση η εκπόνηση οριστικής μελέτης, η οποία αποτελεί προϋπόθεση για την κατασκευή του έργου (Προϋπολογισμός: 4,3 εκατ. €)</a:t>
                      </a:r>
                      <a:endParaRPr lang="el-GR" sz="1400" b="0" i="0" u="none" strike="noStrike" cap="none" dirty="0">
                        <a:solidFill>
                          <a:schemeClr val="tx1"/>
                        </a:solidFill>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541FA1-1158-20F2-289C-39BD240B5AD9}"/>
              </a:ext>
            </a:extLst>
          </p:cNvPr>
          <p:cNvSpPr>
            <a:spLocks noGrp="1"/>
          </p:cNvSpPr>
          <p:nvPr>
            <p:ph type="title"/>
          </p:nvPr>
        </p:nvSpPr>
        <p:spPr>
          <a:xfrm>
            <a:off x="344488" y="263525"/>
            <a:ext cx="11503025" cy="606425"/>
          </a:xfrm>
        </p:spPr>
        <p:txBody>
          <a:bodyPr/>
          <a:lstStyle/>
          <a:p>
            <a:pPr eaLnBrk="1" fontAlgn="auto" hangingPunct="1">
              <a:defRPr/>
            </a:pPr>
            <a:r>
              <a:rPr lang="el-GR" dirty="0" smtClean="0"/>
              <a:t>Υπουργείο Αγροτικής </a:t>
            </a:r>
            <a:r>
              <a:rPr lang="en-US" dirty="0" smtClean="0"/>
              <a:t>A</a:t>
            </a:r>
            <a:r>
              <a:rPr lang="el-GR" dirty="0" err="1" smtClean="0"/>
              <a:t>νάπτυξης</a:t>
            </a:r>
            <a:r>
              <a:rPr lang="el-GR" dirty="0" smtClean="0"/>
              <a:t> &amp; Τροφίμων</a:t>
            </a:r>
            <a:endParaRPr lang="x-none" sz="3200" dirty="0"/>
          </a:p>
        </p:txBody>
      </p:sp>
      <p:graphicFrame>
        <p:nvGraphicFramePr>
          <p:cNvPr id="3" name="Table 3">
            <a:extLst>
              <a:ext uri="{FF2B5EF4-FFF2-40B4-BE49-F238E27FC236}">
                <a16:creationId xmlns="" xmlns:a16="http://schemas.microsoft.com/office/drawing/2014/main" id="{4CB3AEEC-36DF-396B-015A-125416E7BB7B}"/>
              </a:ext>
            </a:extLst>
          </p:cNvPr>
          <p:cNvGraphicFramePr>
            <a:graphicFrameLocks noGrp="1"/>
          </p:cNvGraphicFramePr>
          <p:nvPr>
            <p:extLst>
              <p:ext uri="{D42A27DB-BD31-4B8C-83A1-F6EECF244321}">
                <p14:modId xmlns="" xmlns:p14="http://schemas.microsoft.com/office/powerpoint/2010/main" val="1556494699"/>
              </p:ext>
            </p:extLst>
          </p:nvPr>
        </p:nvGraphicFramePr>
        <p:xfrm>
          <a:off x="344488" y="1349375"/>
          <a:ext cx="11233150" cy="5369560"/>
        </p:xfrm>
        <a:graphic>
          <a:graphicData uri="http://schemas.openxmlformats.org/drawingml/2006/table">
            <a:tbl>
              <a:tblPr firstRow="1" bandRow="1"/>
              <a:tblGrid>
                <a:gridCol w="11233150">
                  <a:extLst>
                    <a:ext uri="{9D8B030D-6E8A-4147-A177-3AD203B41FA5}">
                      <a16:colId xmlns="" xmlns:a16="http://schemas.microsoft.com/office/drawing/2014/main" val="20000"/>
                    </a:ext>
                  </a:extLst>
                </a:gridCol>
              </a:tblGrid>
              <a:tr h="370840">
                <a:tc>
                  <a:txBody>
                    <a:bodyPr/>
                    <a:lstStyle/>
                    <a:p>
                      <a:r>
                        <a:rPr lang="el-GR" b="1" i="1" dirty="0" smtClean="0">
                          <a:solidFill>
                            <a:schemeClr val="tx1"/>
                          </a:solidFill>
                        </a:rPr>
                        <a:t>Λοιπές δράσεις και ενέργειες</a:t>
                      </a:r>
                      <a:r>
                        <a:rPr lang="el-GR" b="1" i="1" baseline="0" dirty="0" smtClean="0">
                          <a:solidFill>
                            <a:schemeClr val="tx1"/>
                          </a:solidFill>
                        </a:rPr>
                        <a:t> </a:t>
                      </a:r>
                      <a:endParaRPr lang="x-none" b="1" i="1" dirty="0">
                        <a:solidFill>
                          <a:schemeClr val="tx1"/>
                        </a:solidFill>
                      </a:endParaRPr>
                    </a:p>
                  </a:txBody>
                  <a:tcPr marL="91443" marR="91443">
                    <a:lnL w="12700" cmpd="sng">
                      <a:noFill/>
                      <a:prstDash val="solid"/>
                    </a:lnL>
                    <a:lnR w="12700" cmpd="sng">
                      <a:noFill/>
                      <a:prstDash val="solid"/>
                    </a:lnR>
                    <a:lnT w="12700" cmpd="sng">
                      <a:noFill/>
                      <a:prstDash val="soli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pPr lvl="0"/>
                      <a:r>
                        <a:rPr lang="el-GR" sz="1400" b="0" i="0" u="none" strike="noStrike" cap="none" dirty="0" smtClean="0">
                          <a:solidFill>
                            <a:schemeClr val="tx1"/>
                          </a:solidFill>
                          <a:latin typeface="+mn-lt"/>
                          <a:ea typeface="+mn-ea"/>
                          <a:cs typeface="+mn-cs"/>
                          <a:sym typeface="Arial"/>
                        </a:rPr>
                        <a:t>Αμέσως μετά το καταστροφικό γεγονός:</a:t>
                      </a:r>
                      <a:endParaRPr lang="el-GR" sz="1400" b="0" i="0" u="none" strike="noStrike" cap="none" dirty="0" smtClean="0">
                        <a:solidFill>
                          <a:schemeClr val="tx1"/>
                        </a:solidFill>
                        <a:latin typeface="+mn-lt"/>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smtClean="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Επιθεωρήσεις επιχειρήσεων από τον ΕΦΕΤ για την προστασία των καταναλωτών</a:t>
                      </a:r>
                      <a:r>
                        <a:rPr lang="el-GR" sz="1400" b="0" i="0" u="none" strike="noStrike" cap="none" baseline="0" dirty="0" smtClean="0">
                          <a:solidFill>
                            <a:schemeClr val="tx1"/>
                          </a:solidFill>
                          <a:latin typeface="+mn-lt"/>
                          <a:ea typeface="+mn-ea"/>
                          <a:cs typeface="+mn-cs"/>
                          <a:sym typeface="Arial"/>
                        </a:rPr>
                        <a:t> και τη διασφάλιση της δημόσιας υγείας</a:t>
                      </a:r>
                    </a:p>
                    <a:p>
                      <a:pPr marL="0" marR="0" lvl="0" indent="0" algn="just"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l-GR" sz="1400" b="0" i="0" u="none" strike="noStrike" cap="none" baseline="0" dirty="0" smtClean="0">
                          <a:solidFill>
                            <a:schemeClr val="tx1"/>
                          </a:solidFill>
                          <a:latin typeface="+mn-lt"/>
                          <a:ea typeface="+mn-ea"/>
                          <a:cs typeface="+mn-cs"/>
                          <a:sym typeface="Arial"/>
                        </a:rPr>
                        <a:t> Διαχείριση των νεκρών ζώων (περί τα 70.000 νεκρά ζώα και 110.000 πτηνά)</a:t>
                      </a:r>
                    </a:p>
                    <a:p>
                      <a:pPr marL="0" marR="0" lvl="0" indent="0" algn="just"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l-GR" sz="1400" b="0" i="0" u="none" strike="noStrike" cap="none" baseline="0" dirty="0" smtClean="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Από τον ΕΛΓΟ</a:t>
                      </a:r>
                      <a:r>
                        <a:rPr lang="el-GR" sz="1400" b="0" i="0" u="none" strike="noStrike" cap="none" baseline="0" dirty="0" smtClean="0">
                          <a:solidFill>
                            <a:schemeClr val="tx1"/>
                          </a:solidFill>
                          <a:latin typeface="+mn-lt"/>
                          <a:ea typeface="+mn-ea"/>
                          <a:cs typeface="+mn-cs"/>
                          <a:sym typeface="Arial"/>
                        </a:rPr>
                        <a:t> – ΔΗΜΗΤΡΑ και </a:t>
                      </a:r>
                      <a:r>
                        <a:rPr lang="el-GR" sz="1400" b="0" i="0" u="none" strike="noStrike" cap="none" dirty="0" smtClean="0">
                          <a:solidFill>
                            <a:schemeClr val="tx1"/>
                          </a:solidFill>
                          <a:latin typeface="+mn-lt"/>
                          <a:ea typeface="+mn-ea"/>
                          <a:cs typeface="+mn-cs"/>
                          <a:sym typeface="Arial"/>
                        </a:rPr>
                        <a:t>το κινητό εδαφολογικό/υδρολογικό εργαστήριο του Ινστιτούτου Βιομηχανικών και Κτηνοτροφικών Φυτών Λάρισας, ελήφθησαν και αναλύθηκαν εργαστηριακά περισσότερα από 1.100 δείγματα εδάφους και αρδευτικού νερού. </a:t>
                      </a:r>
                    </a:p>
                    <a:p>
                      <a:pPr marL="0" marR="0" lvl="0" indent="0" algn="just"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l-GR" sz="1400" b="0" i="0" u="none" strike="noStrike" cap="none" baseline="0" dirty="0" smtClean="0">
                          <a:solidFill>
                            <a:schemeClr val="tx1"/>
                          </a:solidFill>
                          <a:latin typeface="+mn-lt"/>
                          <a:ea typeface="+mn-ea"/>
                          <a:cs typeface="+mn-cs"/>
                          <a:sym typeface="Arial"/>
                        </a:rPr>
                        <a:t> Τ</a:t>
                      </a:r>
                      <a:r>
                        <a:rPr lang="el-GR" sz="1400" b="0" i="0" u="none" strike="noStrike" cap="none" dirty="0" smtClean="0">
                          <a:solidFill>
                            <a:schemeClr val="tx1"/>
                          </a:solidFill>
                          <a:latin typeface="+mn-lt"/>
                          <a:ea typeface="+mn-ea"/>
                          <a:cs typeface="+mn-cs"/>
                          <a:sym typeface="Arial"/>
                        </a:rPr>
                        <a:t>ο Ινστιτούτο Αλιευτικής Έρευνας του ΕΛΓΟ πραγματοποίησε επόπτευση, μετρήσεις και δειγματοληψίες θαλασσινού νερού και ιζήματος, με έμφαση στις ακτές που επλήγησαν περισσότερο από τις πλημμύρες. </a:t>
                      </a:r>
                    </a:p>
                    <a:p>
                      <a:pPr algn="just">
                        <a:buFont typeface="Arial" pitchFamily="34" charset="0"/>
                        <a:buChar char="•"/>
                      </a:pPr>
                      <a:r>
                        <a:rPr lang="el-GR" sz="1400" b="0" i="0" u="none" strike="noStrike" cap="none" dirty="0" smtClean="0">
                          <a:solidFill>
                            <a:schemeClr val="tx1"/>
                          </a:solidFill>
                          <a:latin typeface="+mn-lt"/>
                          <a:ea typeface="+mn-ea"/>
                          <a:cs typeface="+mn-cs"/>
                          <a:sym typeface="Arial"/>
                        </a:rPr>
                        <a:t> Δόθηκε </a:t>
                      </a:r>
                      <a:r>
                        <a:rPr lang="el-GR" sz="1400" b="0" i="0" u="none" strike="noStrike" cap="none" dirty="0" smtClean="0">
                          <a:solidFill>
                            <a:schemeClr val="tx1"/>
                          </a:solidFill>
                          <a:latin typeface="+mn-lt"/>
                          <a:ea typeface="+mn-ea"/>
                          <a:cs typeface="+mn-cs"/>
                          <a:sym typeface="Arial"/>
                        </a:rPr>
                        <a:t>παράταση ενός έτους για την ολοκλήρωση των δικαιούχων στο πρόγραμμα αναδιάρθρωσης αμπέλου. </a:t>
                      </a:r>
                    </a:p>
                    <a:p>
                      <a:pPr algn="just"/>
                      <a:r>
                        <a:rPr lang="el-GR" sz="1400" b="0" i="0" u="none" strike="noStrike" cap="none" dirty="0" smtClean="0">
                          <a:solidFill>
                            <a:schemeClr val="tx1"/>
                          </a:solidFill>
                          <a:latin typeface="+mn-lt"/>
                          <a:ea typeface="+mn-ea"/>
                          <a:cs typeface="+mn-cs"/>
                          <a:sym typeface="Arial"/>
                        </a:rPr>
                        <a:t>• Για την </a:t>
                      </a:r>
                      <a:r>
                        <a:rPr lang="el-GR" sz="1400" b="0" i="0" u="none" strike="noStrike" cap="none" dirty="0" smtClean="0">
                          <a:solidFill>
                            <a:schemeClr val="tx1"/>
                          </a:solidFill>
                          <a:latin typeface="+mn-lt"/>
                          <a:ea typeface="+mn-ea"/>
                          <a:cs typeface="+mn-cs"/>
                          <a:sym typeface="Arial"/>
                        </a:rPr>
                        <a:t>ΠΕ Λάρισας, </a:t>
                      </a:r>
                      <a:r>
                        <a:rPr lang="el-GR" sz="1400" b="0" i="0" u="none" strike="noStrike" cap="none" dirty="0" smtClean="0">
                          <a:solidFill>
                            <a:schemeClr val="tx1"/>
                          </a:solidFill>
                          <a:latin typeface="+mn-lt"/>
                          <a:ea typeface="+mn-ea"/>
                          <a:cs typeface="+mn-cs"/>
                          <a:sym typeface="Arial"/>
                        </a:rPr>
                        <a:t>δόθηκε η δυνατότητα στους πληγέντες παραγωγούς ακτινιδίου να συγκομίσουν πρώιμα.</a:t>
                      </a:r>
                    </a:p>
                    <a:p>
                      <a:pPr algn="just"/>
                      <a:r>
                        <a:rPr lang="el-GR" sz="1400" b="0" i="0" u="none" strike="noStrike" cap="none" dirty="0" smtClean="0">
                          <a:solidFill>
                            <a:schemeClr val="tx1"/>
                          </a:solidFill>
                          <a:latin typeface="+mn-lt"/>
                          <a:ea typeface="+mn-ea"/>
                          <a:cs typeface="+mn-cs"/>
                          <a:sym typeface="Arial"/>
                        </a:rPr>
                        <a:t>• Για το 2024 ανεστάλη η υποχρέωση καταβολής εισφοράς κρέατος και γάλακτος προς τον ΕΛΓΟ για τους πληγέντες.</a:t>
                      </a:r>
                    </a:p>
                    <a:p>
                      <a:pPr algn="just"/>
                      <a:r>
                        <a:rPr lang="el-GR" sz="1400" b="0" i="0" u="none" strike="noStrike" cap="none" dirty="0" smtClean="0">
                          <a:solidFill>
                            <a:schemeClr val="tx1"/>
                          </a:solidFill>
                          <a:latin typeface="+mn-lt"/>
                          <a:ea typeface="+mn-ea"/>
                          <a:cs typeface="+mn-cs"/>
                          <a:sym typeface="Arial"/>
                        </a:rPr>
                        <a:t>•</a:t>
                      </a:r>
                      <a:r>
                        <a:rPr lang="el-GR" sz="1400" b="0" i="0" u="none" strike="noStrike" cap="none" baseline="0" dirty="0" smtClean="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Με κοινή απόφαση των συναρμόδιων Υπουργών, ρυθμίστηκαν οι οφειλές</a:t>
                      </a:r>
                      <a:r>
                        <a:rPr lang="el-GR" sz="1400" b="0" i="0" u="none" strike="noStrike" cap="none" baseline="0" dirty="0" smtClean="0">
                          <a:solidFill>
                            <a:schemeClr val="tx1"/>
                          </a:solidFill>
                          <a:latin typeface="+mn-lt"/>
                          <a:ea typeface="+mn-ea"/>
                          <a:cs typeface="+mn-cs"/>
                          <a:sym typeface="Arial"/>
                        </a:rPr>
                        <a:t> για το αγροτικό ρεύμα. </a:t>
                      </a:r>
                      <a:r>
                        <a:rPr lang="el-GR" sz="1400" b="0" i="0" u="none" strike="noStrike" cap="none" dirty="0" smtClean="0">
                          <a:solidFill>
                            <a:schemeClr val="tx1"/>
                          </a:solidFill>
                          <a:latin typeface="+mn-lt"/>
                          <a:ea typeface="+mn-ea"/>
                          <a:cs typeface="+mn-cs"/>
                          <a:sym typeface="Arial"/>
                        </a:rPr>
                        <a:t>Συγκεκριμένα, πρόκειται για επταετή ρύθμιση με τα δύο πρώτα χρόνια να αποτελούν περίοδο χάριτος και τα πέντε επόμενα με μηδενικό επιτόκιο ρύθμιση των οφειλών για το αγροτικό ρεύμα.</a:t>
                      </a:r>
                    </a:p>
                    <a:p>
                      <a:pPr lvl="0">
                        <a:buFont typeface="Arial" pitchFamily="34" charset="0"/>
                        <a:buChar char="•"/>
                      </a:pPr>
                      <a:r>
                        <a:rPr lang="el-GR" sz="1400" b="0" i="0" u="none" strike="noStrike" cap="none" dirty="0" smtClean="0">
                          <a:solidFill>
                            <a:schemeClr val="tx1"/>
                          </a:solidFill>
                          <a:latin typeface="+mn-lt"/>
                          <a:ea typeface="+mn-ea"/>
                          <a:cs typeface="+mn-cs"/>
                          <a:sym typeface="Arial"/>
                        </a:rPr>
                        <a:t> Μείωση ηλεκτρικού αγροτικού ρεύματος με τιμές που ξεκινούν από 0,093 ευρώ η κιλοβατώρα</a:t>
                      </a:r>
                      <a:r>
                        <a:rPr lang="el-GR" sz="1400" b="0" i="0" u="none" strike="noStrike" cap="none" dirty="0" smtClean="0">
                          <a:solidFill>
                            <a:schemeClr val="tx1"/>
                          </a:solidFill>
                          <a:latin typeface="+mn-lt"/>
                          <a:ea typeface="+mn-ea"/>
                          <a:cs typeface="+mn-cs"/>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l-GR" sz="1400" b="0" i="0" u="none" strike="noStrike" cap="none" dirty="0" smtClean="0">
                          <a:solidFill>
                            <a:schemeClr val="tx1"/>
                          </a:solidFill>
                          <a:latin typeface="+mn-lt"/>
                          <a:ea typeface="+mn-ea"/>
                          <a:cs typeface="+mn-cs"/>
                          <a:sym typeface="Arial"/>
                        </a:rPr>
                        <a:t> Επιστροφή ειδικού φόρου κατανάλωσης πετρελαίου 2023-2025</a:t>
                      </a:r>
                      <a:endParaRPr lang="el-GR" sz="1400" b="0" i="0" u="none" strike="noStrike" cap="none" dirty="0" smtClean="0">
                        <a:solidFill>
                          <a:schemeClr val="tx1"/>
                        </a:solidFill>
                        <a:latin typeface="+mn-lt"/>
                        <a:ea typeface="+mn-ea"/>
                        <a:cs typeface="+mn-cs"/>
                        <a:sym typeface="Arial"/>
                      </a:endParaRPr>
                    </a:p>
                    <a:p>
                      <a:pPr lvl="0">
                        <a:buFont typeface="Arial" pitchFamily="34" charset="0"/>
                        <a:buChar char="•"/>
                      </a:pPr>
                      <a:r>
                        <a:rPr lang="el-GR" sz="1400" b="0" i="0" u="none" strike="noStrike" cap="none" baseline="0" dirty="0" smtClean="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Δόθηκαν παρεκκλίσεις για το τομεακό της μελισσοκομίας και του μέτρου βιολογικής γεωργίας και κτηνοτροφίας σε 7009 δικαιούχους οι οποίοι έλαβαν 33.725.404 εκατομμύρια ευρώ</a:t>
                      </a:r>
                    </a:p>
                    <a:p>
                      <a:pPr lvl="0">
                        <a:buFont typeface="Arial" pitchFamily="34" charset="0"/>
                        <a:buChar char="•"/>
                      </a:pPr>
                      <a:r>
                        <a:rPr lang="el-GR" sz="1400" b="0" i="0" u="none" strike="noStrike" cap="none" dirty="0" smtClean="0">
                          <a:solidFill>
                            <a:schemeClr val="tx1"/>
                          </a:solidFill>
                          <a:latin typeface="+mn-lt"/>
                          <a:ea typeface="+mn-ea"/>
                          <a:cs typeface="+mn-cs"/>
                          <a:sym typeface="Arial"/>
                        </a:rPr>
                        <a:t> Τροποποιήθηκε το θεσμικό πλαίσιο για τα Σχέδια Βελτίωσης, για τους Νέους Γεωργούς και για τα τοπικά προγράμματα </a:t>
                      </a:r>
                      <a:r>
                        <a:rPr lang="en-US" sz="1400" b="0" i="0" u="none" strike="noStrike" cap="none" dirty="0" smtClean="0">
                          <a:solidFill>
                            <a:schemeClr val="tx1"/>
                          </a:solidFill>
                          <a:latin typeface="+mn-lt"/>
                          <a:ea typeface="+mn-ea"/>
                          <a:cs typeface="+mn-cs"/>
                          <a:sym typeface="Arial"/>
                        </a:rPr>
                        <a:t>LEADER </a:t>
                      </a:r>
                      <a:r>
                        <a:rPr lang="el-GR" sz="1400" b="0" i="0" u="none" strike="noStrike" cap="none" dirty="0" smtClean="0">
                          <a:solidFill>
                            <a:schemeClr val="tx1"/>
                          </a:solidFill>
                          <a:latin typeface="+mn-lt"/>
                          <a:ea typeface="+mn-ea"/>
                          <a:cs typeface="+mn-cs"/>
                          <a:sym typeface="Arial"/>
                        </a:rPr>
                        <a:t>ώστε να μην αντιμετωπίσουν πρόβλημα </a:t>
                      </a:r>
                      <a:r>
                        <a:rPr lang="el-GR" sz="1400" b="0" i="0" u="none" strike="noStrike" cap="none" dirty="0" err="1" smtClean="0">
                          <a:solidFill>
                            <a:schemeClr val="tx1"/>
                          </a:solidFill>
                          <a:latin typeface="+mn-lt"/>
                          <a:ea typeface="+mn-ea"/>
                          <a:cs typeface="+mn-cs"/>
                          <a:sym typeface="Arial"/>
                        </a:rPr>
                        <a:t>επιλεξιμότητας</a:t>
                      </a:r>
                      <a:r>
                        <a:rPr lang="el-GR" sz="1400" b="0" i="0" u="none" strike="noStrike" cap="none" dirty="0" smtClean="0">
                          <a:solidFill>
                            <a:schemeClr val="tx1"/>
                          </a:solidFill>
                          <a:latin typeface="+mn-lt"/>
                          <a:ea typeface="+mn-ea"/>
                          <a:cs typeface="+mn-cs"/>
                          <a:sym typeface="Arial"/>
                        </a:rPr>
                        <a:t> οι πληγέντες </a:t>
                      </a:r>
                      <a:r>
                        <a:rPr lang="el-GR" sz="1400" b="0" i="0" u="none" strike="noStrike" cap="none" dirty="0" smtClean="0">
                          <a:solidFill>
                            <a:schemeClr val="tx1"/>
                          </a:solidFill>
                          <a:latin typeface="+mn-lt"/>
                          <a:ea typeface="+mn-ea"/>
                          <a:cs typeface="+mn-cs"/>
                          <a:sym typeface="Arial"/>
                        </a:rPr>
                        <a:t>δικαιούχοι.</a:t>
                      </a:r>
                    </a:p>
                    <a:p>
                      <a:pPr lvl="0">
                        <a:buFont typeface="Arial" pitchFamily="34" charset="0"/>
                        <a:buChar char="•"/>
                      </a:pPr>
                      <a:endParaRPr lang="el-GR" sz="1400" b="0" i="0" u="none" strike="noStrike" cap="none" dirty="0" smtClean="0">
                        <a:solidFill>
                          <a:schemeClr val="tx1"/>
                        </a:solidFill>
                        <a:latin typeface="+mn-lt"/>
                        <a:ea typeface="+mn-ea"/>
                        <a:cs typeface="+mn-cs"/>
                        <a:sym typeface="Arial"/>
                      </a:endParaRPr>
                    </a:p>
                    <a:p>
                      <a:pPr algn="just"/>
                      <a:endParaRPr lang="el-GR" sz="1400" b="0" i="0" u="none" strike="noStrike" cap="none" baseline="0" dirty="0" smtClean="0">
                        <a:solidFill>
                          <a:schemeClr val="tx1"/>
                        </a:solidFill>
                        <a:latin typeface="+mn-lt"/>
                        <a:ea typeface="+mn-ea"/>
                        <a:cs typeface="+mn-cs"/>
                        <a:sym typeface="Arial"/>
                      </a:endParaRPr>
                    </a:p>
                    <a:p>
                      <a:pPr algn="just"/>
                      <a:endParaRPr lang="el-GR" sz="1400" b="0" i="0" u="none" strike="noStrike" cap="none" baseline="0" dirty="0" smtClean="0">
                        <a:solidFill>
                          <a:schemeClr val="tx1"/>
                        </a:solidFill>
                        <a:latin typeface="+mn-lt"/>
                        <a:ea typeface="+mn-ea"/>
                        <a:cs typeface="+mn-cs"/>
                        <a:sym typeface="Arial"/>
                      </a:endParaRPr>
                    </a:p>
                    <a:p>
                      <a:pPr algn="just"/>
                      <a:endParaRPr lang="el-GR" sz="1400" b="0" i="0" u="none" strike="noStrike" cap="none" dirty="0">
                        <a:solidFill>
                          <a:schemeClr val="tx1"/>
                        </a:solidFill>
                        <a:effectLst/>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541FA1-1158-20F2-289C-39BD240B5AD9}"/>
              </a:ext>
            </a:extLst>
          </p:cNvPr>
          <p:cNvSpPr>
            <a:spLocks noGrp="1"/>
          </p:cNvSpPr>
          <p:nvPr>
            <p:ph type="title"/>
          </p:nvPr>
        </p:nvSpPr>
        <p:spPr>
          <a:xfrm>
            <a:off x="344488" y="263525"/>
            <a:ext cx="11503025" cy="606425"/>
          </a:xfrm>
        </p:spPr>
        <p:txBody>
          <a:bodyPr/>
          <a:lstStyle/>
          <a:p>
            <a:pPr eaLnBrk="1" fontAlgn="auto" hangingPunct="1">
              <a:defRPr/>
            </a:pPr>
            <a:r>
              <a:rPr lang="el-GR" dirty="0" smtClean="0"/>
              <a:t>Υπουργείο Αγροτικής </a:t>
            </a:r>
            <a:r>
              <a:rPr lang="en-US" dirty="0" smtClean="0"/>
              <a:t>A</a:t>
            </a:r>
            <a:r>
              <a:rPr lang="el-GR" dirty="0" err="1" smtClean="0"/>
              <a:t>νάπτυξης</a:t>
            </a:r>
            <a:r>
              <a:rPr lang="el-GR" dirty="0" smtClean="0"/>
              <a:t> &amp; Τροφίμων</a:t>
            </a:r>
            <a:endParaRPr lang="x-none" sz="3200" dirty="0"/>
          </a:p>
        </p:txBody>
      </p:sp>
      <p:graphicFrame>
        <p:nvGraphicFramePr>
          <p:cNvPr id="3" name="Table 3">
            <a:extLst>
              <a:ext uri="{FF2B5EF4-FFF2-40B4-BE49-F238E27FC236}">
                <a16:creationId xmlns="" xmlns:a16="http://schemas.microsoft.com/office/drawing/2014/main" id="{4CB3AEEC-36DF-396B-015A-125416E7BB7B}"/>
              </a:ext>
            </a:extLst>
          </p:cNvPr>
          <p:cNvGraphicFramePr>
            <a:graphicFrameLocks noGrp="1"/>
          </p:cNvGraphicFramePr>
          <p:nvPr>
            <p:extLst>
              <p:ext uri="{D42A27DB-BD31-4B8C-83A1-F6EECF244321}">
                <p14:modId xmlns="" xmlns:p14="http://schemas.microsoft.com/office/powerpoint/2010/main" val="1556494699"/>
              </p:ext>
            </p:extLst>
          </p:nvPr>
        </p:nvGraphicFramePr>
        <p:xfrm>
          <a:off x="344488" y="1349375"/>
          <a:ext cx="11233150" cy="2529840"/>
        </p:xfrm>
        <a:graphic>
          <a:graphicData uri="http://schemas.openxmlformats.org/drawingml/2006/table">
            <a:tbl>
              <a:tblPr firstRow="1" bandRow="1"/>
              <a:tblGrid>
                <a:gridCol w="11233150">
                  <a:extLst>
                    <a:ext uri="{9D8B030D-6E8A-4147-A177-3AD203B41FA5}">
                      <a16:colId xmlns="" xmlns:a16="http://schemas.microsoft.com/office/drawing/2014/main" val="20000"/>
                    </a:ext>
                  </a:extLst>
                </a:gridCol>
              </a:tblGrid>
              <a:tr h="370840">
                <a:tc>
                  <a:txBody>
                    <a:bodyPr/>
                    <a:lstStyle/>
                    <a:p>
                      <a:r>
                        <a:rPr lang="el-GR" b="1" i="1" dirty="0" smtClean="0">
                          <a:solidFill>
                            <a:schemeClr val="tx1"/>
                          </a:solidFill>
                        </a:rPr>
                        <a:t>Επόμενες ενέργειες </a:t>
                      </a:r>
                    </a:p>
                    <a:p>
                      <a:endParaRPr lang="x-none" b="1" i="1" dirty="0">
                        <a:solidFill>
                          <a:schemeClr val="tx1"/>
                        </a:solidFill>
                      </a:endParaRPr>
                    </a:p>
                  </a:txBody>
                  <a:tcPr marL="91443" marR="91443">
                    <a:lnL w="12700" cmpd="sng">
                      <a:noFill/>
                      <a:prstDash val="solid"/>
                    </a:lnL>
                    <a:lnR w="12700" cmpd="sng">
                      <a:noFill/>
                      <a:prstDash val="solid"/>
                    </a:lnR>
                    <a:lnT w="12700" cmpd="sng">
                      <a:noFill/>
                      <a:prstDash val="soli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pPr lvl="0">
                        <a:buFont typeface="Arial" pitchFamily="34" charset="0"/>
                        <a:buChar char="•"/>
                      </a:pPr>
                      <a:r>
                        <a:rPr lang="el-GR" sz="1400" b="0" i="0" u="none" strike="noStrike" cap="none" dirty="0" smtClean="0">
                          <a:solidFill>
                            <a:schemeClr val="tx1"/>
                          </a:solidFill>
                          <a:latin typeface="+mn-lt"/>
                          <a:ea typeface="+mn-ea"/>
                          <a:cs typeface="+mn-cs"/>
                          <a:sym typeface="Arial"/>
                        </a:rPr>
                        <a:t> Με την υποβολή προσφορών,</a:t>
                      </a:r>
                      <a:r>
                        <a:rPr lang="el-GR" sz="1400" b="0" i="0" u="none" strike="noStrike" cap="none" baseline="0" dirty="0" smtClean="0">
                          <a:solidFill>
                            <a:schemeClr val="tx1"/>
                          </a:solidFill>
                          <a:latin typeface="+mn-lt"/>
                          <a:ea typeface="+mn-ea"/>
                          <a:cs typeface="+mn-cs"/>
                          <a:sym typeface="Arial"/>
                        </a:rPr>
                        <a:t> προχωρούν τα μεγάλα εγγειοβελτιωτικά έργα μέσω ΣΔΙΤ</a:t>
                      </a:r>
                    </a:p>
                    <a:p>
                      <a:pPr marL="0" marR="0" lvl="0" indent="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l-GR" sz="1400" b="0" i="0" u="none" strike="noStrike" cap="none" dirty="0" smtClean="0">
                          <a:solidFill>
                            <a:schemeClr val="tx1"/>
                          </a:solidFill>
                          <a:latin typeface="+mn-lt"/>
                          <a:ea typeface="+mn-ea"/>
                          <a:cs typeface="+mn-cs"/>
                          <a:sym typeface="Arial"/>
                        </a:rPr>
                        <a:t> Θεσμοθετήθηκε</a:t>
                      </a:r>
                      <a:r>
                        <a:rPr lang="el-GR" sz="1400" b="0" i="0" u="none" strike="noStrike" cap="none" baseline="0" dirty="0" smtClean="0">
                          <a:solidFill>
                            <a:schemeClr val="tx1"/>
                          </a:solidFill>
                          <a:latin typeface="+mn-lt"/>
                          <a:ea typeface="+mn-ea"/>
                          <a:cs typeface="+mn-cs"/>
                          <a:sym typeface="Arial"/>
                        </a:rPr>
                        <a:t> η καταβολή ενίσχυσης  για </a:t>
                      </a:r>
                      <a:r>
                        <a:rPr lang="el-GR" sz="1400" b="0" i="0" u="none" strike="noStrike" cap="none" dirty="0" smtClean="0">
                          <a:solidFill>
                            <a:schemeClr val="tx1"/>
                          </a:solidFill>
                          <a:latin typeface="+mn-lt"/>
                          <a:ea typeface="+mn-ea"/>
                          <a:cs typeface="+mn-cs"/>
                          <a:sym typeface="Arial"/>
                        </a:rPr>
                        <a:t>αιγοπρόβατα άνω των 6 ετών και άλλες κατηγορίες ζώων σε μεγαλύτερες ηλικίες (άρθρου 28 του ν. 5036/2024).</a:t>
                      </a:r>
                    </a:p>
                    <a:p>
                      <a:pPr marL="0" marR="0" lvl="0" indent="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l-GR" sz="1400" b="0" i="0" u="none" strike="noStrike" cap="none" baseline="0" smtClean="0">
                          <a:solidFill>
                            <a:schemeClr val="tx1"/>
                          </a:solidFill>
                          <a:latin typeface="+mn-lt"/>
                          <a:ea typeface="+mn-ea"/>
                          <a:cs typeface="+mn-cs"/>
                          <a:sym typeface="Arial"/>
                        </a:rPr>
                        <a:t> </a:t>
                      </a:r>
                      <a:r>
                        <a:rPr lang="el-GR" sz="1400" b="0" i="0" u="none" strike="noStrike" cap="none" smtClean="0">
                          <a:solidFill>
                            <a:schemeClr val="tx1"/>
                          </a:solidFill>
                          <a:latin typeface="+mn-lt"/>
                          <a:ea typeface="+mn-ea"/>
                          <a:cs typeface="+mn-cs"/>
                          <a:sym typeface="Arial"/>
                        </a:rPr>
                        <a:t>Μέχρι </a:t>
                      </a:r>
                      <a:r>
                        <a:rPr lang="el-GR" sz="1400" b="0" i="0" u="none" strike="noStrike" cap="none" dirty="0" smtClean="0">
                          <a:solidFill>
                            <a:schemeClr val="tx1"/>
                          </a:solidFill>
                          <a:latin typeface="+mn-lt"/>
                          <a:ea typeface="+mn-ea"/>
                          <a:cs typeface="+mn-cs"/>
                          <a:sym typeface="Arial"/>
                        </a:rPr>
                        <a:t>τέλος Οκτωβρίου,</a:t>
                      </a:r>
                      <a:r>
                        <a:rPr lang="el-GR" sz="1400" b="0" i="0" u="none" strike="noStrike" cap="none" baseline="0" dirty="0" smtClean="0">
                          <a:solidFill>
                            <a:schemeClr val="tx1"/>
                          </a:solidFill>
                          <a:latin typeface="+mn-lt"/>
                          <a:ea typeface="+mn-ea"/>
                          <a:cs typeface="+mn-cs"/>
                          <a:sym typeface="Arial"/>
                        </a:rPr>
                        <a:t> εκκαθάριση και καταβολή των </a:t>
                      </a:r>
                      <a:r>
                        <a:rPr lang="el-GR" sz="1400" b="0" i="0" u="none" strike="noStrike" cap="none" dirty="0" smtClean="0">
                          <a:solidFill>
                            <a:schemeClr val="tx1"/>
                          </a:solidFill>
                          <a:latin typeface="+mn-lt"/>
                          <a:ea typeface="+mn-ea"/>
                          <a:cs typeface="+mn-cs"/>
                          <a:sym typeface="Arial"/>
                        </a:rPr>
                        <a:t>ενισχύσεων για την απώλεια του ζωικού κεφαλαίου, </a:t>
                      </a:r>
                    </a:p>
                    <a:p>
                      <a:pPr lvl="0">
                        <a:buFont typeface="Arial" pitchFamily="34" charset="0"/>
                        <a:buChar char="•"/>
                      </a:pPr>
                      <a:r>
                        <a:rPr lang="el-GR" sz="1400" b="0" i="0" u="none" strike="noStrike" cap="none" baseline="0" dirty="0" smtClean="0">
                          <a:solidFill>
                            <a:schemeClr val="tx1"/>
                          </a:solidFill>
                          <a:latin typeface="+mn-lt"/>
                          <a:ea typeface="+mn-ea"/>
                          <a:cs typeface="+mn-cs"/>
                          <a:sym typeface="Arial"/>
                        </a:rPr>
                        <a:t> Μετά και την θετική γνωμοδότηση της ΚΕΜΚΕ, προώθηση για ψήφιση τροπολογίας  για την άρση των περιορισμών που υπάρχουν στο Μέτρο 5.2 για την ανασύσταση του ζωικού κεφαλαίου </a:t>
                      </a:r>
                      <a:endParaRPr lang="el-GR" sz="1400" b="0" i="0" u="none" strike="noStrike" cap="none" dirty="0" smtClean="0">
                        <a:solidFill>
                          <a:schemeClr val="tx1"/>
                        </a:solidFill>
                        <a:latin typeface="+mn-lt"/>
                        <a:ea typeface="+mn-ea"/>
                        <a:cs typeface="+mn-cs"/>
                        <a:sym typeface="Arial"/>
                      </a:endParaRPr>
                    </a:p>
                    <a:p>
                      <a:pPr algn="just"/>
                      <a:endParaRPr lang="el-GR" sz="1400" b="0" i="0" u="none" strike="noStrike" cap="none" baseline="0" dirty="0" smtClean="0">
                        <a:solidFill>
                          <a:schemeClr val="tx1"/>
                        </a:solidFill>
                        <a:latin typeface="+mn-lt"/>
                        <a:ea typeface="+mn-ea"/>
                        <a:cs typeface="+mn-cs"/>
                        <a:sym typeface="Arial"/>
                      </a:endParaRPr>
                    </a:p>
                    <a:p>
                      <a:pPr algn="just"/>
                      <a:endParaRPr lang="el-GR" sz="1400" b="0" i="0" u="none" strike="noStrike" cap="none" baseline="0" dirty="0" smtClean="0">
                        <a:solidFill>
                          <a:schemeClr val="tx1"/>
                        </a:solidFill>
                        <a:latin typeface="+mn-lt"/>
                        <a:ea typeface="+mn-ea"/>
                        <a:cs typeface="+mn-cs"/>
                        <a:sym typeface="Arial"/>
                      </a:endParaRPr>
                    </a:p>
                    <a:p>
                      <a:pPr algn="just"/>
                      <a:endParaRPr lang="el-GR" sz="1400" b="0" i="0" u="none" strike="noStrike" cap="none" dirty="0">
                        <a:solidFill>
                          <a:schemeClr val="tx1"/>
                        </a:solidFill>
                        <a:effectLst/>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89E3CAC-8491-155C-E83E-5E3D782FF927}"/>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150" y="3368"/>
            <a:ext cx="12171790" cy="69046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B9C5856-9D0D-1432-2B64-C743BB072A19}"/>
              </a:ext>
            </a:extLst>
          </p:cNvPr>
          <p:cNvSpPr txBox="1"/>
          <p:nvPr/>
        </p:nvSpPr>
        <p:spPr>
          <a:xfrm>
            <a:off x="0" y="1454944"/>
            <a:ext cx="10529453" cy="1200329"/>
          </a:xfrm>
          <a:prstGeom prst="rect">
            <a:avLst/>
          </a:prstGeom>
          <a:noFill/>
        </p:spPr>
        <p:txBody>
          <a:bodyPr wrap="square" rtlCol="0">
            <a:spAutoFit/>
          </a:bodyPr>
          <a:lstStyle/>
          <a:p>
            <a:pPr algn="r"/>
            <a:endParaRPr lang="el-GR" sz="3600" b="1" dirty="0">
              <a:solidFill>
                <a:srgbClr val="374C81"/>
              </a:solidFill>
              <a:ea typeface="Calibri" panose="020F0502020204030204"/>
              <a:cs typeface="Calibri" panose="020F0502020204030204"/>
            </a:endParaRPr>
          </a:p>
          <a:p>
            <a:pPr algn="r"/>
            <a:r>
              <a:rPr lang="el-GR" sz="3600" b="1" dirty="0">
                <a:solidFill>
                  <a:srgbClr val="374C81"/>
                </a:solidFill>
                <a:ea typeface="Calibri" panose="020F0502020204030204"/>
                <a:cs typeface="Calibri" panose="020F0502020204030204"/>
              </a:rPr>
              <a:t>Υπουργείο </a:t>
            </a:r>
            <a:r>
              <a:rPr lang="el-GR" sz="3600" b="1" dirty="0" smtClean="0">
                <a:solidFill>
                  <a:srgbClr val="374C81"/>
                </a:solidFill>
                <a:ea typeface="Calibri" panose="020F0502020204030204"/>
                <a:cs typeface="Calibri" panose="020F0502020204030204"/>
              </a:rPr>
              <a:t>Αγροτικής Ανάπτυξης &amp; Τροφίμων</a:t>
            </a:r>
            <a:endParaRPr lang="x-none" sz="3600" b="1" dirty="0">
              <a:solidFill>
                <a:srgbClr val="374C81"/>
              </a:solidFill>
              <a:ea typeface="Calibri" panose="020F0502020204030204"/>
              <a:cs typeface="Calibri" panose="020F0502020204030204"/>
            </a:endParaRPr>
          </a:p>
        </p:txBody>
      </p:sp>
    </p:spTree>
    <p:extLst>
      <p:ext uri="{BB962C8B-B14F-4D97-AF65-F5344CB8AC3E}">
        <p14:creationId xmlns="" xmlns:p14="http://schemas.microsoft.com/office/powerpoint/2010/main" val="267687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541FA1-1158-20F2-289C-39BD240B5AD9}"/>
              </a:ext>
            </a:extLst>
          </p:cNvPr>
          <p:cNvSpPr>
            <a:spLocks noGrp="1"/>
          </p:cNvSpPr>
          <p:nvPr>
            <p:ph type="title"/>
          </p:nvPr>
        </p:nvSpPr>
        <p:spPr>
          <a:xfrm>
            <a:off x="344488" y="263525"/>
            <a:ext cx="11503025" cy="606425"/>
          </a:xfrm>
        </p:spPr>
        <p:txBody>
          <a:bodyPr/>
          <a:lstStyle/>
          <a:p>
            <a:pPr eaLnBrk="1" fontAlgn="auto" hangingPunct="1">
              <a:defRPr/>
            </a:pPr>
            <a:r>
              <a:rPr lang="el-GR" dirty="0" smtClean="0"/>
              <a:t>Υπουργείο Αγροτικής </a:t>
            </a:r>
            <a:r>
              <a:rPr lang="en-US" dirty="0" smtClean="0"/>
              <a:t>A</a:t>
            </a:r>
            <a:r>
              <a:rPr lang="el-GR" dirty="0" err="1" smtClean="0"/>
              <a:t>νάπτυξης</a:t>
            </a:r>
            <a:r>
              <a:rPr lang="el-GR" dirty="0" smtClean="0"/>
              <a:t> &amp; Τροφίμων</a:t>
            </a:r>
            <a:endParaRPr lang="x-none" sz="3200" dirty="0"/>
          </a:p>
        </p:txBody>
      </p:sp>
      <p:graphicFrame>
        <p:nvGraphicFramePr>
          <p:cNvPr id="3" name="Table 3">
            <a:extLst>
              <a:ext uri="{FF2B5EF4-FFF2-40B4-BE49-F238E27FC236}">
                <a16:creationId xmlns:a16="http://schemas.microsoft.com/office/drawing/2014/main" xmlns="" id="{4CB3AEEC-36DF-396B-015A-125416E7BB7B}"/>
              </a:ext>
            </a:extLst>
          </p:cNvPr>
          <p:cNvGraphicFramePr>
            <a:graphicFrameLocks noGrp="1"/>
          </p:cNvGraphicFramePr>
          <p:nvPr/>
        </p:nvGraphicFramePr>
        <p:xfrm>
          <a:off x="293298" y="1349375"/>
          <a:ext cx="11284341" cy="370840"/>
        </p:xfrm>
        <a:graphic>
          <a:graphicData uri="http://schemas.openxmlformats.org/drawingml/2006/table">
            <a:tbl>
              <a:tblPr firstRow="1" bandRow="1"/>
              <a:tblGrid>
                <a:gridCol w="11284341">
                  <a:extLst>
                    <a:ext uri="{9D8B030D-6E8A-4147-A177-3AD203B41FA5}">
                      <a16:colId xmlns:a16="http://schemas.microsoft.com/office/drawing/2014/main" xmlns="" val="20000"/>
                    </a:ext>
                  </a:extLst>
                </a:gridCol>
              </a:tblGrid>
              <a:tr h="370840">
                <a:tc>
                  <a:txBody>
                    <a:bodyPr/>
                    <a:lstStyle/>
                    <a:p>
                      <a:r>
                        <a:rPr lang="el-GR" sz="1800" b="1" i="1" dirty="0" smtClean="0"/>
                        <a:t>Συνοπτικά</a:t>
                      </a:r>
                      <a:endParaRPr lang="x-none" sz="1800" b="1" i="1" dirty="0"/>
                    </a:p>
                  </a:txBody>
                  <a:tcPr marL="91443" marR="91443">
                    <a:lnL w="12700" cmpd="sng">
                      <a:noFill/>
                      <a:prstDash val="solid"/>
                    </a:lnL>
                    <a:lnR w="12700" cmpd="sng">
                      <a:noFill/>
                      <a:prstDash val="solid"/>
                    </a:lnR>
                    <a:lnT w="12700" cmpd="sng">
                      <a:noFill/>
                      <a:prstDash val="soli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7" name="6 - Πίνακας"/>
          <p:cNvGraphicFramePr>
            <a:graphicFrameLocks noGrp="1"/>
          </p:cNvGraphicFramePr>
          <p:nvPr/>
        </p:nvGraphicFramePr>
        <p:xfrm>
          <a:off x="664229" y="1806595"/>
          <a:ext cx="10601868" cy="3454400"/>
        </p:xfrm>
        <a:graphic>
          <a:graphicData uri="http://schemas.openxmlformats.org/drawingml/2006/table">
            <a:tbl>
              <a:tblPr firstRow="1" bandRow="1">
                <a:tableStyleId>{5C22544A-7EE6-4342-B048-85BDC9FD1C3A}</a:tableStyleId>
              </a:tblPr>
              <a:tblGrid>
                <a:gridCol w="1766978"/>
                <a:gridCol w="1442053"/>
                <a:gridCol w="2475782"/>
                <a:gridCol w="1285335"/>
                <a:gridCol w="1864742"/>
                <a:gridCol w="1766978"/>
              </a:tblGrid>
              <a:tr h="370840">
                <a:tc gridSpan="2">
                  <a:txBody>
                    <a:bodyPr/>
                    <a:lstStyle/>
                    <a:p>
                      <a:r>
                        <a:rPr lang="el-GR" dirty="0" smtClean="0"/>
                        <a:t>ΕΝΙΣΧΥΣΕΙΣ </a:t>
                      </a:r>
                    </a:p>
                    <a:p>
                      <a:r>
                        <a:rPr lang="el-GR" dirty="0" smtClean="0"/>
                        <a:t>για Θεσσαλία και Στερεά Ελλάδα</a:t>
                      </a:r>
                      <a:endParaRPr lang="el-GR" dirty="0"/>
                    </a:p>
                  </a:txBody>
                  <a:tcPr/>
                </a:tc>
                <a:tc hMerge="1">
                  <a:txBody>
                    <a:bodyPr/>
                    <a:lstStyle/>
                    <a:p>
                      <a:endParaRPr lang="el-GR" dirty="0"/>
                    </a:p>
                  </a:txBody>
                  <a:tcPr/>
                </a:tc>
                <a:tc gridSpan="2">
                  <a:txBody>
                    <a:bodyPr/>
                    <a:lstStyle/>
                    <a:p>
                      <a:r>
                        <a:rPr lang="el-GR" dirty="0" smtClean="0"/>
                        <a:t>ΕΧΟΥΝ</a:t>
                      </a:r>
                      <a:r>
                        <a:rPr lang="el-GR" baseline="0" dirty="0" smtClean="0"/>
                        <a:t> ΕΞΑΣΦΑΛΙΣΤΕΙ </a:t>
                      </a:r>
                      <a:endParaRPr lang="el-GR" dirty="0"/>
                    </a:p>
                  </a:txBody>
                  <a:tcPr/>
                </a:tc>
                <a:tc hMerge="1">
                  <a:txBody>
                    <a:bodyPr/>
                    <a:lstStyle/>
                    <a:p>
                      <a:endParaRPr lang="el-GR" dirty="0"/>
                    </a:p>
                  </a:txBody>
                  <a:tcPr/>
                </a:tc>
                <a:tc gridSpan="2">
                  <a:txBody>
                    <a:bodyPr/>
                    <a:lstStyle/>
                    <a:p>
                      <a:r>
                        <a:rPr lang="el-GR" dirty="0" smtClean="0"/>
                        <a:t>ΥΠΟΔΟΜΕΣ/ΕΓΓΕΙΟΒΕΛΤΙΩΤΙΚΑ ΕΡΓΑ</a:t>
                      </a:r>
                      <a:endParaRPr lang="el-GR" dirty="0"/>
                    </a:p>
                  </a:txBody>
                  <a:tcPr/>
                </a:tc>
                <a:tc hMerge="1">
                  <a:txBody>
                    <a:bodyPr/>
                    <a:lstStyle/>
                    <a:p>
                      <a:endParaRPr lang="el-GR" dirty="0"/>
                    </a:p>
                  </a:txBody>
                  <a:tcPr/>
                </a:tc>
              </a:tr>
              <a:tr h="370840">
                <a:tc>
                  <a:txBody>
                    <a:bodyPr/>
                    <a:lstStyle/>
                    <a:p>
                      <a:r>
                        <a:rPr lang="el-GR" b="1" dirty="0" smtClean="0"/>
                        <a:t>ΕΛΓΑ - </a:t>
                      </a:r>
                      <a:r>
                        <a:rPr lang="en-US" b="1" dirty="0" smtClean="0"/>
                        <a:t>Ad</a:t>
                      </a:r>
                      <a:r>
                        <a:rPr lang="en-US" b="1" baseline="0" dirty="0" smtClean="0"/>
                        <a:t> hoc </a:t>
                      </a:r>
                      <a:r>
                        <a:rPr lang="el-GR" b="1" baseline="0" dirty="0" smtClean="0"/>
                        <a:t>Πρόγραμμα *</a:t>
                      </a:r>
                      <a:endParaRPr lang="el-GR" b="1" dirty="0"/>
                    </a:p>
                  </a:txBody>
                  <a:tcPr/>
                </a:tc>
                <a:tc>
                  <a:txBody>
                    <a:bodyPr/>
                    <a:lstStyle/>
                    <a:p>
                      <a:pPr algn="ctr"/>
                      <a:r>
                        <a:rPr lang="el-GR" dirty="0" smtClean="0"/>
                        <a:t>245,5 εκατ</a:t>
                      </a:r>
                      <a:r>
                        <a:rPr lang="el-GR" dirty="0" smtClean="0"/>
                        <a:t>. € </a:t>
                      </a:r>
                      <a:endParaRPr lang="el-GR" dirty="0"/>
                    </a:p>
                  </a:txBody>
                  <a:tcPr/>
                </a:tc>
                <a:tc>
                  <a:txBody>
                    <a:bodyPr/>
                    <a:lstStyle/>
                    <a:p>
                      <a:r>
                        <a:rPr lang="el-GR" dirty="0" smtClean="0"/>
                        <a:t>για</a:t>
                      </a:r>
                      <a:r>
                        <a:rPr lang="el-GR" baseline="0" dirty="0" smtClean="0"/>
                        <a:t> Επενδύσεις Αποκατάστασης Ζημιών/ Αντικατάσταση Ζωικού Κεφαλαίου</a:t>
                      </a:r>
                      <a:endParaRPr lang="el-GR" dirty="0"/>
                    </a:p>
                  </a:txBody>
                  <a:tcPr/>
                </a:tc>
                <a:tc>
                  <a:txBody>
                    <a:bodyPr/>
                    <a:lstStyle/>
                    <a:p>
                      <a:pPr algn="ctr"/>
                      <a:r>
                        <a:rPr lang="el-GR" dirty="0" smtClean="0"/>
                        <a:t>45 εκατ. €</a:t>
                      </a:r>
                      <a:endParaRPr lang="el-GR" dirty="0"/>
                    </a:p>
                  </a:txBody>
                  <a:tcPr/>
                </a:tc>
                <a:tc>
                  <a:txBody>
                    <a:bodyPr/>
                    <a:lstStyle/>
                    <a:p>
                      <a:r>
                        <a:rPr lang="el-GR" dirty="0" smtClean="0"/>
                        <a:t>Αποκατάσταση ζημιών υφιστάμενων εγγειοβελτιωτικών έργων (Θεσσαλία και Φθιώτιδα)</a:t>
                      </a:r>
                      <a:endParaRPr lang="el-GR" dirty="0"/>
                    </a:p>
                  </a:txBody>
                  <a:tcPr/>
                </a:tc>
                <a:tc>
                  <a:txBody>
                    <a:bodyPr/>
                    <a:lstStyle/>
                    <a:p>
                      <a:pPr algn="ctr"/>
                      <a:r>
                        <a:rPr lang="el-GR" dirty="0" smtClean="0"/>
                        <a:t>10,1 εκατ. €</a:t>
                      </a:r>
                      <a:endParaRPr lang="el-GR" dirty="0"/>
                    </a:p>
                  </a:txBody>
                  <a:tcPr/>
                </a:tc>
              </a:tr>
              <a:tr h="370840">
                <a:tc>
                  <a:txBody>
                    <a:bodyPr/>
                    <a:lstStyle/>
                    <a:p>
                      <a:r>
                        <a:rPr lang="el-GR" dirty="0" smtClean="0"/>
                        <a:t>Αποθεματικό κρίσης </a:t>
                      </a:r>
                      <a:endParaRPr lang="el-GR" dirty="0"/>
                    </a:p>
                  </a:txBody>
                  <a:tcPr/>
                </a:tc>
                <a:tc>
                  <a:txBody>
                    <a:bodyPr/>
                    <a:lstStyle/>
                    <a:p>
                      <a:pPr algn="ctr"/>
                      <a:r>
                        <a:rPr lang="el-GR" dirty="0" smtClean="0"/>
                        <a:t>54,</a:t>
                      </a:r>
                      <a:r>
                        <a:rPr lang="el-GR" baseline="0" dirty="0" smtClean="0"/>
                        <a:t> 6 εκατ. €</a:t>
                      </a:r>
                      <a:endParaRPr lang="el-GR" dirty="0"/>
                    </a:p>
                  </a:txBody>
                  <a:tcPr/>
                </a:tc>
                <a:tc>
                  <a:txBody>
                    <a:bodyPr/>
                    <a:lstStyle/>
                    <a:p>
                      <a:r>
                        <a:rPr lang="el-GR" dirty="0" smtClean="0"/>
                        <a:t>για Σχέδια Βελτίωσης</a:t>
                      </a:r>
                      <a:endParaRPr lang="el-GR" dirty="0"/>
                    </a:p>
                  </a:txBody>
                  <a:tcPr/>
                </a:tc>
                <a:tc>
                  <a:txBody>
                    <a:bodyPr/>
                    <a:lstStyle/>
                    <a:p>
                      <a:pPr algn="ctr"/>
                      <a:r>
                        <a:rPr lang="el-GR" dirty="0" smtClean="0"/>
                        <a:t>36,5 εκατ. €</a:t>
                      </a:r>
                      <a:endParaRPr lang="el-GR" dirty="0"/>
                    </a:p>
                  </a:txBody>
                  <a:tcPr/>
                </a:tc>
                <a:tc>
                  <a:txBody>
                    <a:bodyPr/>
                    <a:lstStyle/>
                    <a:p>
                      <a:r>
                        <a:rPr lang="el-GR" dirty="0" smtClean="0"/>
                        <a:t>Εγγειοβελτιωτικά Έργα μέσω</a:t>
                      </a:r>
                      <a:r>
                        <a:rPr lang="el-GR" baseline="0" dirty="0" smtClean="0"/>
                        <a:t> ΣΔΙΤ</a:t>
                      </a:r>
                      <a:endParaRPr lang="el-GR" dirty="0"/>
                    </a:p>
                  </a:txBody>
                  <a:tcPr/>
                </a:tc>
                <a:tc>
                  <a:txBody>
                    <a:bodyPr/>
                    <a:lstStyle/>
                    <a:p>
                      <a:pPr algn="ctr"/>
                      <a:r>
                        <a:rPr lang="el-GR" dirty="0" smtClean="0"/>
                        <a:t>267,8 εκατ. €</a:t>
                      </a:r>
                      <a:endParaRPr lang="el-GR" dirty="0"/>
                    </a:p>
                  </a:txBody>
                  <a:tcPr/>
                </a:tc>
              </a:tr>
              <a:tr h="370840">
                <a:tc>
                  <a:txBody>
                    <a:bodyPr/>
                    <a:lstStyle/>
                    <a:p>
                      <a:r>
                        <a:rPr lang="en-US" dirty="0" smtClean="0"/>
                        <a:t>De </a:t>
                      </a:r>
                      <a:r>
                        <a:rPr lang="en-US" dirty="0" err="1" smtClean="0"/>
                        <a:t>minimis</a:t>
                      </a:r>
                      <a:r>
                        <a:rPr lang="en-US" dirty="0" smtClean="0"/>
                        <a:t> </a:t>
                      </a:r>
                      <a:r>
                        <a:rPr lang="el-GR" dirty="0" smtClean="0"/>
                        <a:t>Αλιείας</a:t>
                      </a:r>
                      <a:endParaRPr lang="el-GR" dirty="0"/>
                    </a:p>
                  </a:txBody>
                  <a:tcPr/>
                </a:tc>
                <a:tc>
                  <a:txBody>
                    <a:bodyPr/>
                    <a:lstStyle/>
                    <a:p>
                      <a:pPr algn="ctr"/>
                      <a:r>
                        <a:rPr lang="el-GR" dirty="0" smtClean="0"/>
                        <a:t>2,7 εκατ.</a:t>
                      </a:r>
                      <a:r>
                        <a:rPr lang="el-GR" baseline="0" dirty="0" smtClean="0"/>
                        <a:t> €</a:t>
                      </a:r>
                      <a:endParaRPr lang="el-GR" dirty="0"/>
                    </a:p>
                  </a:txBody>
                  <a:tcPr/>
                </a:tc>
                <a:tc>
                  <a:txBody>
                    <a:bodyPr/>
                    <a:lstStyle/>
                    <a:p>
                      <a:r>
                        <a:rPr lang="el-GR" dirty="0" smtClean="0"/>
                        <a:t>για</a:t>
                      </a:r>
                      <a:r>
                        <a:rPr lang="el-GR" baseline="0" dirty="0" smtClean="0"/>
                        <a:t>  Προγράμματα </a:t>
                      </a:r>
                      <a:r>
                        <a:rPr lang="el-GR" baseline="0" dirty="0" err="1" smtClean="0"/>
                        <a:t>Απονιτροποίησης</a:t>
                      </a:r>
                      <a:endParaRPr lang="el-GR" dirty="0"/>
                    </a:p>
                  </a:txBody>
                  <a:tcPr/>
                </a:tc>
                <a:tc>
                  <a:txBody>
                    <a:bodyPr/>
                    <a:lstStyle/>
                    <a:p>
                      <a:pPr algn="ctr"/>
                      <a:r>
                        <a:rPr lang="el-GR" dirty="0" smtClean="0"/>
                        <a:t>203 εκατ. €</a:t>
                      </a:r>
                      <a:endParaRPr lang="el-GR" dirty="0"/>
                    </a:p>
                  </a:txBody>
                  <a:tcPr/>
                </a:tc>
                <a:tc>
                  <a:txBody>
                    <a:bodyPr/>
                    <a:lstStyle/>
                    <a:p>
                      <a:r>
                        <a:rPr lang="el-GR" dirty="0" smtClean="0"/>
                        <a:t>Κατασκευή Ταμιευτήρων </a:t>
                      </a:r>
                      <a:endParaRPr lang="el-GR" dirty="0"/>
                    </a:p>
                  </a:txBody>
                  <a:tcPr/>
                </a:tc>
                <a:tc>
                  <a:txBody>
                    <a:bodyPr/>
                    <a:lstStyle/>
                    <a:p>
                      <a:pPr algn="ctr"/>
                      <a:r>
                        <a:rPr lang="el-GR" dirty="0" smtClean="0"/>
                        <a:t>26,7 εκατ. €</a:t>
                      </a:r>
                      <a:endParaRPr lang="el-GR" dirty="0"/>
                    </a:p>
                  </a:txBody>
                  <a:tcPr/>
                </a:tc>
              </a:tr>
              <a:tr h="37084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r>
                        <a:rPr lang="el-GR" dirty="0" smtClean="0"/>
                        <a:t>Αρδευτικά Έργα</a:t>
                      </a:r>
                      <a:endParaRPr lang="el-GR" dirty="0"/>
                    </a:p>
                  </a:txBody>
                  <a:tcPr/>
                </a:tc>
                <a:tc>
                  <a:txBody>
                    <a:bodyPr/>
                    <a:lstStyle/>
                    <a:p>
                      <a:pPr algn="ctr"/>
                      <a:r>
                        <a:rPr lang="el-GR" dirty="0" smtClean="0"/>
                        <a:t>28,2 εκατ. €</a:t>
                      </a:r>
                      <a:endParaRPr lang="el-GR" dirty="0"/>
                    </a:p>
                  </a:txBody>
                  <a:tcPr/>
                </a:tc>
              </a:tr>
              <a:tr h="370840">
                <a:tc>
                  <a:txBody>
                    <a:bodyPr/>
                    <a:lstStyle/>
                    <a:p>
                      <a:r>
                        <a:rPr lang="el-GR" b="1" dirty="0" smtClean="0"/>
                        <a:t>ΣΥΝΟΛΑ</a:t>
                      </a:r>
                      <a:endParaRPr lang="el-GR" b="1" dirty="0"/>
                    </a:p>
                  </a:txBody>
                  <a:tcPr/>
                </a:tc>
                <a:tc>
                  <a:txBody>
                    <a:bodyPr/>
                    <a:lstStyle/>
                    <a:p>
                      <a:pPr algn="ctr"/>
                      <a:r>
                        <a:rPr lang="el-GR" b="1" dirty="0" smtClean="0"/>
                        <a:t>302,8</a:t>
                      </a:r>
                      <a:r>
                        <a:rPr lang="el-GR" b="1" baseline="0" dirty="0" smtClean="0"/>
                        <a:t> </a:t>
                      </a:r>
                      <a:r>
                        <a:rPr lang="el-GR" b="1" baseline="0" dirty="0" smtClean="0"/>
                        <a:t>εκατ. €</a:t>
                      </a:r>
                      <a:endParaRPr lang="el-GR" b="1" dirty="0"/>
                    </a:p>
                  </a:txBody>
                  <a:tcPr/>
                </a:tc>
                <a:tc>
                  <a:txBody>
                    <a:bodyPr/>
                    <a:lstStyle/>
                    <a:p>
                      <a:endParaRPr lang="el-GR" b="1" dirty="0"/>
                    </a:p>
                  </a:txBody>
                  <a:tcPr/>
                </a:tc>
                <a:tc>
                  <a:txBody>
                    <a:bodyPr/>
                    <a:lstStyle/>
                    <a:p>
                      <a:r>
                        <a:rPr lang="el-GR" b="1" dirty="0" smtClean="0"/>
                        <a:t>284,5 εκατ. €</a:t>
                      </a:r>
                      <a:endParaRPr lang="el-GR" b="1" dirty="0"/>
                    </a:p>
                  </a:txBody>
                  <a:tcPr/>
                </a:tc>
                <a:tc>
                  <a:txBody>
                    <a:bodyPr/>
                    <a:lstStyle/>
                    <a:p>
                      <a:endParaRPr lang="el-GR" b="1" dirty="0"/>
                    </a:p>
                  </a:txBody>
                  <a:tcPr/>
                </a:tc>
                <a:tc>
                  <a:txBody>
                    <a:bodyPr/>
                    <a:lstStyle/>
                    <a:p>
                      <a:pPr algn="ctr"/>
                      <a:r>
                        <a:rPr lang="el-GR" b="1" dirty="0" smtClean="0"/>
                        <a:t>332,8 εκατ. €</a:t>
                      </a:r>
                      <a:endParaRPr lang="el-GR" b="1" dirty="0"/>
                    </a:p>
                  </a:txBody>
                  <a:tcPr/>
                </a:tc>
              </a:tr>
            </a:tbl>
          </a:graphicData>
        </a:graphic>
      </p:graphicFrame>
      <p:sp>
        <p:nvSpPr>
          <p:cNvPr id="5" name="4 - Ορθογώνιο"/>
          <p:cNvSpPr/>
          <p:nvPr/>
        </p:nvSpPr>
        <p:spPr>
          <a:xfrm>
            <a:off x="480646" y="5675365"/>
            <a:ext cx="10843846" cy="923330"/>
          </a:xfrm>
          <a:prstGeom prst="rect">
            <a:avLst/>
          </a:prstGeom>
        </p:spPr>
        <p:txBody>
          <a:bodyPr wrap="square">
            <a:spAutoFit/>
          </a:bodyPr>
          <a:lstStyle/>
          <a:p>
            <a:pPr algn="just"/>
            <a:r>
              <a:rPr lang="el-GR" b="1" dirty="0" smtClean="0"/>
              <a:t>* Σημειώνουμε πως με το </a:t>
            </a:r>
            <a:r>
              <a:rPr lang="en-US" b="1" dirty="0" smtClean="0"/>
              <a:t>Ad hoc </a:t>
            </a:r>
            <a:r>
              <a:rPr lang="el-GR" b="1" dirty="0" smtClean="0"/>
              <a:t>πρόγραμμα, για ζημιές στη φυτική παραγωγή και για απώλειες ζωικού κεφαλαίου, στο </a:t>
            </a:r>
            <a:r>
              <a:rPr lang="el-GR" b="1" dirty="0" smtClean="0"/>
              <a:t>σύνολο της χώρας έχουν καταβληθεί 292 εκατ. € και με την ολοκλήρωσή του θα φθάσουν τα 310 εκατ. €</a:t>
            </a:r>
            <a:endParaRPr lang="el-G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541FA1-1158-20F2-289C-39BD240B5AD9}"/>
              </a:ext>
            </a:extLst>
          </p:cNvPr>
          <p:cNvSpPr>
            <a:spLocks noGrp="1"/>
          </p:cNvSpPr>
          <p:nvPr>
            <p:ph type="title"/>
          </p:nvPr>
        </p:nvSpPr>
        <p:spPr>
          <a:xfrm>
            <a:off x="344488" y="263525"/>
            <a:ext cx="11503025" cy="606425"/>
          </a:xfrm>
        </p:spPr>
        <p:txBody>
          <a:bodyPr/>
          <a:lstStyle/>
          <a:p>
            <a:pPr eaLnBrk="1" fontAlgn="auto" hangingPunct="1">
              <a:defRPr/>
            </a:pPr>
            <a:r>
              <a:rPr lang="el-GR" dirty="0" smtClean="0"/>
              <a:t>Υπουργείο Αγροτικής </a:t>
            </a:r>
            <a:r>
              <a:rPr lang="en-US" dirty="0" smtClean="0"/>
              <a:t>A</a:t>
            </a:r>
            <a:r>
              <a:rPr lang="el-GR" dirty="0" err="1" smtClean="0"/>
              <a:t>νάπτυξης</a:t>
            </a:r>
            <a:r>
              <a:rPr lang="el-GR" dirty="0" smtClean="0"/>
              <a:t> &amp; Τροφίμων</a:t>
            </a:r>
            <a:endParaRPr lang="x-none" sz="3200" dirty="0"/>
          </a:p>
        </p:txBody>
      </p:sp>
      <p:graphicFrame>
        <p:nvGraphicFramePr>
          <p:cNvPr id="3" name="Table 3">
            <a:extLst>
              <a:ext uri="{FF2B5EF4-FFF2-40B4-BE49-F238E27FC236}">
                <a16:creationId xmlns="" xmlns:a16="http://schemas.microsoft.com/office/drawing/2014/main" id="{4CB3AEEC-36DF-396B-015A-125416E7BB7B}"/>
              </a:ext>
            </a:extLst>
          </p:cNvPr>
          <p:cNvGraphicFramePr>
            <a:graphicFrameLocks noGrp="1"/>
          </p:cNvGraphicFramePr>
          <p:nvPr>
            <p:extLst>
              <p:ext uri="{D42A27DB-BD31-4B8C-83A1-F6EECF244321}">
                <p14:modId xmlns="" xmlns:p14="http://schemas.microsoft.com/office/powerpoint/2010/main" val="1556494699"/>
              </p:ext>
            </p:extLst>
          </p:nvPr>
        </p:nvGraphicFramePr>
        <p:xfrm>
          <a:off x="404873" y="960120"/>
          <a:ext cx="11233150" cy="5562600"/>
        </p:xfrm>
        <a:graphic>
          <a:graphicData uri="http://schemas.openxmlformats.org/drawingml/2006/table">
            <a:tbl>
              <a:tblPr firstRow="1" bandRow="1"/>
              <a:tblGrid>
                <a:gridCol w="11233150">
                  <a:extLst>
                    <a:ext uri="{9D8B030D-6E8A-4147-A177-3AD203B41FA5}">
                      <a16:colId xmlns="" xmlns:a16="http://schemas.microsoft.com/office/drawing/2014/main" val="20000"/>
                    </a:ext>
                  </a:extLst>
                </a:gridCol>
              </a:tblGrid>
              <a:tr h="370840">
                <a:tc>
                  <a:txBody>
                    <a:bodyPr/>
                    <a:lstStyle/>
                    <a:p>
                      <a:r>
                        <a:rPr lang="en-US" b="1" i="1" dirty="0" smtClean="0"/>
                        <a:t>Ad</a:t>
                      </a:r>
                      <a:r>
                        <a:rPr lang="en-US" b="1" i="1" baseline="0" dirty="0" smtClean="0"/>
                        <a:t> hoc </a:t>
                      </a:r>
                      <a:r>
                        <a:rPr lang="el-GR" b="1" i="1" baseline="0" dirty="0" smtClean="0"/>
                        <a:t>Πρόγραμμα  χορήγησης ενισχύσεων για ζημιές στη φυτική παραγωγή και στο ζωικό κεφάλαιο</a:t>
                      </a:r>
                      <a:endParaRPr lang="x-none" b="1" i="1" dirty="0"/>
                    </a:p>
                  </a:txBody>
                  <a:tcPr marL="91443" marR="91443">
                    <a:lnL w="12700" cmpd="sng">
                      <a:noFill/>
                      <a:prstDash val="solid"/>
                    </a:lnL>
                    <a:lnR w="12700" cmpd="sng">
                      <a:noFill/>
                      <a:prstDash val="solid"/>
                    </a:lnR>
                    <a:lnT w="12700" cmpd="sng">
                      <a:noFill/>
                      <a:prstDash val="soli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r>
                        <a:rPr lang="el-GR" dirty="0"/>
                        <a:t>Προϋπολογισμός</a:t>
                      </a:r>
                      <a:r>
                        <a:rPr lang="el-GR" dirty="0" smtClean="0"/>
                        <a:t>: 260 εκατ. € σύμφωνα με την ΚΥΑ του προγράμματος (και με δυνατότητα υπέρβασης κατά 20% επί του προϋπολογισμού)</a:t>
                      </a:r>
                      <a:endParaRPr lang="x-none"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p>
                      <a:r>
                        <a:rPr lang="el-GR" dirty="0"/>
                        <a:t>Εκτιμώμενη</a:t>
                      </a:r>
                      <a:r>
                        <a:rPr lang="el-GR" baseline="0" dirty="0"/>
                        <a:t> </a:t>
                      </a:r>
                      <a:r>
                        <a:rPr lang="el-GR" dirty="0" smtClean="0"/>
                        <a:t>ολοκλήρωση: 2024</a:t>
                      </a:r>
                      <a:endParaRPr lang="x-none"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40">
                <a:tc>
                  <a:txBody>
                    <a:bodyPr/>
                    <a:lstStyle/>
                    <a:p>
                      <a:pPr algn="just"/>
                      <a:r>
                        <a:rPr lang="el-GR" sz="1400" b="0" i="0" u="none" strike="noStrike" cap="none" dirty="0" smtClean="0">
                          <a:solidFill>
                            <a:schemeClr val="tx1"/>
                          </a:solidFill>
                          <a:latin typeface="+mn-lt"/>
                          <a:ea typeface="+mn-ea"/>
                          <a:cs typeface="+mn-cs"/>
                          <a:sym typeface="Arial"/>
                        </a:rPr>
                        <a:t>Ζημιές </a:t>
                      </a:r>
                      <a:r>
                        <a:rPr lang="el-GR" sz="1400" b="0" i="0" u="none" strike="noStrike" cap="none" dirty="0" smtClean="0">
                          <a:solidFill>
                            <a:schemeClr val="tx1"/>
                          </a:solidFill>
                          <a:latin typeface="+mn-lt"/>
                          <a:ea typeface="+mn-ea"/>
                          <a:cs typeface="+mn-cs"/>
                          <a:sym typeface="Arial"/>
                        </a:rPr>
                        <a:t>ασφαλιστικά καλυπτόμενες από τον </a:t>
                      </a:r>
                      <a:r>
                        <a:rPr lang="el-GR" sz="1400" b="0" i="0" u="none" strike="noStrike" cap="none" dirty="0" smtClean="0">
                          <a:solidFill>
                            <a:schemeClr val="tx1"/>
                          </a:solidFill>
                          <a:latin typeface="+mn-lt"/>
                          <a:ea typeface="+mn-ea"/>
                          <a:cs typeface="+mn-cs"/>
                          <a:sym typeface="Arial"/>
                        </a:rPr>
                        <a:t>ΕΛΓΑ</a:t>
                      </a:r>
                      <a:r>
                        <a:rPr lang="el-GR" sz="1400" b="0" i="0" u="none" strike="noStrike" cap="none" baseline="0" dirty="0" smtClean="0">
                          <a:solidFill>
                            <a:schemeClr val="tx1"/>
                          </a:solidFill>
                          <a:latin typeface="+mn-lt"/>
                          <a:ea typeface="+mn-ea"/>
                          <a:cs typeface="+mn-cs"/>
                          <a:sym typeface="Arial"/>
                        </a:rPr>
                        <a:t> αλλά καθώς </a:t>
                      </a:r>
                      <a:r>
                        <a:rPr lang="el-GR" sz="1400" b="0" i="0" u="none" strike="noStrike" cap="none" dirty="0" smtClean="0">
                          <a:solidFill>
                            <a:schemeClr val="tx1"/>
                          </a:solidFill>
                          <a:latin typeface="+mn-lt"/>
                          <a:ea typeface="+mn-ea"/>
                          <a:cs typeface="+mn-cs"/>
                          <a:sym typeface="Arial"/>
                        </a:rPr>
                        <a:t>τα </a:t>
                      </a:r>
                      <a:r>
                        <a:rPr lang="el-GR" sz="1400" b="0" i="0" u="none" strike="noStrike" cap="none" dirty="0" smtClean="0">
                          <a:solidFill>
                            <a:schemeClr val="tx1"/>
                          </a:solidFill>
                          <a:latin typeface="+mn-lt"/>
                          <a:ea typeface="+mn-ea"/>
                          <a:cs typeface="+mn-cs"/>
                          <a:sym typeface="Arial"/>
                        </a:rPr>
                        <a:t>έσοδα από τις ασφαλιστικές εισφορές δεν επαρκούσαν  για την καταβολή των αποζημιώσεων στο ακέραιο, η Κυβέρνηση αποφάσισε την κάλυψη του συνόλου των αποζημιώσεων από τον Κρατικό Προϋπολογισμό. </a:t>
                      </a:r>
                      <a:r>
                        <a:rPr lang="en-US" sz="1400" b="0" i="0" u="none" strike="noStrike" cap="none" dirty="0" smtClean="0">
                          <a:solidFill>
                            <a:schemeClr val="tx1"/>
                          </a:solidFill>
                          <a:latin typeface="+mn-lt"/>
                          <a:ea typeface="+mn-ea"/>
                          <a:cs typeface="+mn-cs"/>
                          <a:sym typeface="Arial"/>
                        </a:rPr>
                        <a:t>Y</a:t>
                      </a:r>
                      <a:r>
                        <a:rPr lang="el-GR" sz="1400" b="0" i="0" u="sng" strike="noStrike" cap="none" dirty="0" err="1" smtClean="0">
                          <a:solidFill>
                            <a:schemeClr val="tx1"/>
                          </a:solidFill>
                          <a:latin typeface="+mn-lt"/>
                          <a:ea typeface="+mn-ea"/>
                          <a:cs typeface="+mn-cs"/>
                          <a:sym typeface="Arial"/>
                        </a:rPr>
                        <a:t>ποβλήθηκε</a:t>
                      </a:r>
                      <a:r>
                        <a:rPr lang="el-GR" sz="1400" b="0" i="0" u="sng" strike="noStrike" cap="none" dirty="0" smtClean="0">
                          <a:solidFill>
                            <a:schemeClr val="tx1"/>
                          </a:solidFill>
                          <a:latin typeface="+mn-lt"/>
                          <a:ea typeface="+mn-ea"/>
                          <a:cs typeface="+mn-cs"/>
                          <a:sym typeface="Arial"/>
                        </a:rPr>
                        <a:t> </a:t>
                      </a:r>
                      <a:r>
                        <a:rPr lang="el-GR" sz="1400" b="0" i="0" u="sng" strike="noStrike" cap="none" dirty="0" smtClean="0">
                          <a:solidFill>
                            <a:schemeClr val="tx1"/>
                          </a:solidFill>
                          <a:latin typeface="+mn-lt"/>
                          <a:ea typeface="+mn-ea"/>
                          <a:cs typeface="+mn-cs"/>
                          <a:sym typeface="Arial"/>
                        </a:rPr>
                        <a:t>στην Ε.Ε. </a:t>
                      </a:r>
                      <a:r>
                        <a:rPr lang="en-US" sz="1400" b="0" i="0" u="sng" strike="noStrike" cap="none" dirty="0" smtClean="0">
                          <a:solidFill>
                            <a:schemeClr val="tx1"/>
                          </a:solidFill>
                          <a:latin typeface="+mn-lt"/>
                          <a:ea typeface="+mn-ea"/>
                          <a:cs typeface="+mn-cs"/>
                          <a:sym typeface="Arial"/>
                        </a:rPr>
                        <a:t>ad hoc</a:t>
                      </a:r>
                      <a:r>
                        <a:rPr lang="el-GR" sz="1400" b="0" i="0" u="sng" strike="noStrike" cap="none" dirty="0" smtClean="0">
                          <a:solidFill>
                            <a:schemeClr val="tx1"/>
                          </a:solidFill>
                          <a:latin typeface="+mn-lt"/>
                          <a:ea typeface="+mn-ea"/>
                          <a:cs typeface="+mn-cs"/>
                          <a:sym typeface="Arial"/>
                        </a:rPr>
                        <a:t> πρόγραμμα το οποίο εγκρίθηκε σε σύντομο διάστημα και μάλιστα με ευνοϊκότερους  όρους από τους προβλεπόμενους στους Κανονισμούς Ασφάλισης Φυτικής Παραγωγής  και Ζωικού Κεφαλαίου από τον ΕΛ.Γ.Α. (π.χ. αποζημιώσεις στο 100% της ασφαλιζόμενης αξίας</a:t>
                      </a:r>
                      <a:r>
                        <a:rPr lang="el-GR" sz="1400" b="0" i="0" u="sng" strike="noStrike" cap="none" dirty="0" smtClean="0">
                          <a:solidFill>
                            <a:schemeClr val="tx1"/>
                          </a:solidFill>
                          <a:latin typeface="+mn-lt"/>
                          <a:ea typeface="+mn-ea"/>
                          <a:cs typeface="+mn-cs"/>
                          <a:sym typeface="Arial"/>
                        </a:rPr>
                        <a:t>)</a:t>
                      </a:r>
                    </a:p>
                    <a:p>
                      <a:pPr algn="just"/>
                      <a:endParaRPr lang="el-GR" sz="1400" b="0" i="0" u="sng" strike="noStrike" cap="none" dirty="0" smtClean="0">
                        <a:solidFill>
                          <a:schemeClr val="tx1"/>
                        </a:solidFill>
                        <a:latin typeface="+mn-lt"/>
                        <a:ea typeface="+mn-ea"/>
                        <a:cs typeface="+mn-cs"/>
                        <a:sym typeface="Arial"/>
                      </a:endParaRPr>
                    </a:p>
                    <a:p>
                      <a:pPr algn="just"/>
                      <a:r>
                        <a:rPr lang="el-GR" sz="1400" b="0" i="0" u="none" strike="noStrike" cap="none" dirty="0" smtClean="0">
                          <a:solidFill>
                            <a:schemeClr val="tx1"/>
                          </a:solidFill>
                          <a:latin typeface="+mn-lt"/>
                          <a:ea typeface="+mn-ea"/>
                          <a:cs typeface="+mn-cs"/>
                          <a:sym typeface="Arial"/>
                        </a:rPr>
                        <a:t>Στις Περιφέρειες Θεσσαλίας και Στερεάς Ελλάδας υπεβλήθησαν</a:t>
                      </a:r>
                      <a:r>
                        <a:rPr lang="el-GR" sz="1400" b="0" i="0" u="none" strike="noStrike" cap="none" baseline="0" dirty="0" smtClean="0">
                          <a:solidFill>
                            <a:schemeClr val="tx1"/>
                          </a:solidFill>
                          <a:latin typeface="+mn-lt"/>
                          <a:ea typeface="+mn-ea"/>
                          <a:cs typeface="+mn-cs"/>
                          <a:sym typeface="Arial"/>
                        </a:rPr>
                        <a:t> </a:t>
                      </a:r>
                      <a:r>
                        <a:rPr lang="el-GR" sz="1400" b="1" i="0" u="none" strike="noStrike" cap="none" dirty="0" smtClean="0">
                          <a:solidFill>
                            <a:schemeClr val="tx1"/>
                          </a:solidFill>
                          <a:latin typeface="+mn-lt"/>
                          <a:ea typeface="+mn-ea"/>
                          <a:cs typeface="+mn-cs"/>
                          <a:sym typeface="Arial"/>
                        </a:rPr>
                        <a:t>33.000 δηλώσεις ζημιάς</a:t>
                      </a:r>
                      <a:r>
                        <a:rPr lang="el-GR" sz="1400" b="0" i="0" u="none" strike="noStrike" cap="none" baseline="0" dirty="0" smtClean="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για την καταστροφή φυτικής παραγωγής και </a:t>
                      </a:r>
                      <a:r>
                        <a:rPr lang="el-GR" sz="1400" b="1" i="0" u="none" strike="noStrike" cap="none" dirty="0" smtClean="0">
                          <a:solidFill>
                            <a:schemeClr val="tx1"/>
                          </a:solidFill>
                          <a:latin typeface="+mn-lt"/>
                          <a:ea typeface="+mn-ea"/>
                          <a:cs typeface="+mn-cs"/>
                          <a:sym typeface="Arial"/>
                        </a:rPr>
                        <a:t>2.500 δηλώσεις ζημίας</a:t>
                      </a:r>
                      <a:r>
                        <a:rPr lang="el-GR" sz="1400" b="0" i="0" u="none" strike="noStrike" cap="none" dirty="0" smtClean="0">
                          <a:solidFill>
                            <a:schemeClr val="tx1"/>
                          </a:solidFill>
                          <a:latin typeface="+mn-lt"/>
                          <a:ea typeface="+mn-ea"/>
                          <a:cs typeface="+mn-cs"/>
                          <a:sym typeface="Arial"/>
                        </a:rPr>
                        <a:t> για την απώλεια ζωικού κεφαλαίου.</a:t>
                      </a:r>
                    </a:p>
                    <a:p>
                      <a:pPr algn="just"/>
                      <a:r>
                        <a:rPr lang="el-GR" sz="1400" b="1" i="0" u="sng" strike="noStrike" cap="none" dirty="0" smtClean="0">
                          <a:solidFill>
                            <a:schemeClr val="tx1"/>
                          </a:solidFill>
                          <a:latin typeface="+mn-lt"/>
                          <a:ea typeface="+mn-ea"/>
                          <a:cs typeface="+mn-cs"/>
                          <a:sym typeface="Arial"/>
                        </a:rPr>
                        <a:t>Καταβολή προκαταβολών ένα</a:t>
                      </a:r>
                      <a:r>
                        <a:rPr lang="el-GR" sz="1400" b="1" i="0" u="sng" strike="noStrike" cap="none" baseline="0" dirty="0" smtClean="0">
                          <a:solidFill>
                            <a:schemeClr val="tx1"/>
                          </a:solidFill>
                          <a:latin typeface="+mn-lt"/>
                          <a:ea typeface="+mn-ea"/>
                          <a:cs typeface="+mn-cs"/>
                          <a:sym typeface="Arial"/>
                        </a:rPr>
                        <a:t> μήνα μετά την λήξη της προθεσμίας υποβολής δηλώσεων ζημιάς </a:t>
                      </a:r>
                      <a:r>
                        <a:rPr lang="el-GR" sz="1400" b="1" i="0" u="none" strike="noStrike" cap="none" baseline="0" dirty="0" smtClean="0">
                          <a:solidFill>
                            <a:schemeClr val="tx1"/>
                          </a:solidFill>
                          <a:latin typeface="+mn-lt"/>
                          <a:ea typeface="+mn-ea"/>
                          <a:cs typeface="+mn-cs"/>
                          <a:sym typeface="Arial"/>
                        </a:rPr>
                        <a:t>και συγκεκριμένα:</a:t>
                      </a:r>
                    </a:p>
                    <a:p>
                      <a:pPr algn="just"/>
                      <a:r>
                        <a:rPr lang="el-GR" sz="1400" b="1" i="0" u="none" strike="noStrike" cap="none" dirty="0" smtClean="0">
                          <a:solidFill>
                            <a:schemeClr val="tx1"/>
                          </a:solidFill>
                          <a:latin typeface="+mn-lt"/>
                          <a:ea typeface="+mn-ea"/>
                          <a:cs typeface="+mn-cs"/>
                          <a:sym typeface="Arial"/>
                        </a:rPr>
                        <a:t>Νοέμβριος 2023</a:t>
                      </a:r>
                      <a:r>
                        <a:rPr lang="el-GR" sz="1400" b="0" i="0" u="none" strike="noStrike" cap="none" baseline="0" dirty="0" smtClean="0">
                          <a:solidFill>
                            <a:schemeClr val="tx1"/>
                          </a:solidFill>
                          <a:latin typeface="+mn-lt"/>
                          <a:ea typeface="+mn-ea"/>
                          <a:cs typeface="+mn-cs"/>
                          <a:sym typeface="Arial"/>
                        </a:rPr>
                        <a:t> </a:t>
                      </a:r>
                      <a:r>
                        <a:rPr lang="el-GR" sz="1400" b="1" i="0" u="none" strike="noStrike" cap="none" dirty="0" smtClean="0">
                          <a:solidFill>
                            <a:schemeClr val="tx1"/>
                          </a:solidFill>
                          <a:latin typeface="+mn-lt"/>
                          <a:ea typeface="+mn-ea"/>
                          <a:cs typeface="+mn-cs"/>
                          <a:sym typeface="Arial"/>
                        </a:rPr>
                        <a:t>=&gt; 123,5 εκ. €,</a:t>
                      </a:r>
                      <a:r>
                        <a:rPr lang="el-GR" sz="1400" b="1" i="0" u="none" strike="noStrike" cap="none" baseline="0" dirty="0" smtClean="0">
                          <a:solidFill>
                            <a:schemeClr val="tx1"/>
                          </a:solidFill>
                          <a:latin typeface="+mn-lt"/>
                          <a:ea typeface="+mn-ea"/>
                          <a:cs typeface="+mn-cs"/>
                          <a:sym typeface="Arial"/>
                        </a:rPr>
                        <a:t> Δεκέμβριος 2023 =&gt; 25 εκατ. €</a:t>
                      </a:r>
                      <a:r>
                        <a:rPr lang="el-GR" sz="1400" b="0" i="0" u="none" strike="noStrike" cap="none" dirty="0" smtClean="0">
                          <a:solidFill>
                            <a:schemeClr val="tx1"/>
                          </a:solidFill>
                          <a:latin typeface="+mn-lt"/>
                          <a:ea typeface="+mn-ea"/>
                          <a:cs typeface="+mn-cs"/>
                          <a:sym typeface="Arial"/>
                        </a:rPr>
                        <a:t>, </a:t>
                      </a:r>
                      <a:r>
                        <a:rPr lang="el-GR" sz="1400" b="1" i="0" u="none" strike="noStrike" cap="none" dirty="0" smtClean="0">
                          <a:solidFill>
                            <a:schemeClr val="tx1"/>
                          </a:solidFill>
                          <a:latin typeface="+mn-lt"/>
                          <a:ea typeface="+mn-ea"/>
                          <a:cs typeface="+mn-cs"/>
                          <a:sym typeface="Arial"/>
                        </a:rPr>
                        <a:t>Φεβρουάριος 2024</a:t>
                      </a:r>
                      <a:r>
                        <a:rPr lang="el-GR" sz="1400" b="0" i="0" u="none" strike="noStrike" cap="none" baseline="0" dirty="0" smtClean="0">
                          <a:solidFill>
                            <a:schemeClr val="tx1"/>
                          </a:solidFill>
                          <a:latin typeface="+mn-lt"/>
                          <a:ea typeface="+mn-ea"/>
                          <a:cs typeface="+mn-cs"/>
                          <a:sym typeface="Arial"/>
                        </a:rPr>
                        <a:t> </a:t>
                      </a:r>
                      <a:r>
                        <a:rPr lang="el-GR" sz="1400" b="1" i="0" u="none" strike="noStrike" cap="none" baseline="0" dirty="0" smtClean="0">
                          <a:solidFill>
                            <a:schemeClr val="tx1"/>
                          </a:solidFill>
                          <a:latin typeface="+mn-lt"/>
                          <a:ea typeface="+mn-ea"/>
                          <a:cs typeface="+mn-cs"/>
                          <a:sym typeface="Arial"/>
                        </a:rPr>
                        <a:t>=&gt; 5,2 εκατ. €, Μάρτιος 2024 =&gt; 0,9 εκατ</a:t>
                      </a:r>
                      <a:r>
                        <a:rPr lang="el-GR" sz="1400" b="0" i="0" u="none" strike="noStrike" cap="none" baseline="0" dirty="0" smtClean="0">
                          <a:solidFill>
                            <a:schemeClr val="tx1"/>
                          </a:solidFill>
                          <a:latin typeface="+mn-lt"/>
                          <a:ea typeface="+mn-ea"/>
                          <a:cs typeface="+mn-cs"/>
                          <a:sym typeface="Arial"/>
                        </a:rPr>
                        <a:t>. </a:t>
                      </a:r>
                      <a:r>
                        <a:rPr lang="el-GR" sz="1400" b="1" i="0" u="none" strike="noStrike" cap="none" baseline="0" dirty="0" smtClean="0">
                          <a:solidFill>
                            <a:schemeClr val="tx1"/>
                          </a:solidFill>
                          <a:latin typeface="+mn-lt"/>
                          <a:ea typeface="+mn-ea"/>
                          <a:cs typeface="+mn-cs"/>
                          <a:sym typeface="Arial"/>
                        </a:rPr>
                        <a:t>€</a:t>
                      </a:r>
                      <a:r>
                        <a:rPr lang="el-GR" sz="1400" b="0" i="0" u="none" strike="noStrike" cap="none" baseline="0" dirty="0" smtClean="0">
                          <a:solidFill>
                            <a:schemeClr val="tx1"/>
                          </a:solidFill>
                          <a:latin typeface="+mn-lt"/>
                          <a:ea typeface="+mn-ea"/>
                          <a:cs typeface="+mn-cs"/>
                          <a:sym typeface="Arial"/>
                        </a:rPr>
                        <a:t> . </a:t>
                      </a:r>
                      <a:r>
                        <a:rPr lang="el-GR" sz="1400" b="0" i="0" u="sng" strike="noStrike" cap="none" baseline="0" dirty="0" smtClean="0">
                          <a:solidFill>
                            <a:schemeClr val="tx1"/>
                          </a:solidFill>
                          <a:latin typeface="+mn-lt"/>
                          <a:ea typeface="+mn-ea"/>
                          <a:cs typeface="+mn-cs"/>
                          <a:sym typeface="Arial"/>
                        </a:rPr>
                        <a:t>Σύνολο καταβληθεισών προκαταβολών </a:t>
                      </a:r>
                      <a:r>
                        <a:rPr lang="el-GR" sz="1400" b="0" i="0" u="none" strike="noStrike" cap="none" baseline="0" dirty="0" smtClean="0">
                          <a:solidFill>
                            <a:schemeClr val="tx1"/>
                          </a:solidFill>
                          <a:latin typeface="+mn-lt"/>
                          <a:ea typeface="+mn-ea"/>
                          <a:cs typeface="+mn-cs"/>
                          <a:sym typeface="Arial"/>
                        </a:rPr>
                        <a:t> </a:t>
                      </a:r>
                      <a:r>
                        <a:rPr lang="el-GR" sz="1400" b="1" i="0" u="none" strike="noStrike" cap="none" baseline="0" dirty="0" smtClean="0">
                          <a:solidFill>
                            <a:schemeClr val="tx1"/>
                          </a:solidFill>
                          <a:latin typeface="+mn-lt"/>
                          <a:ea typeface="+mn-ea"/>
                          <a:cs typeface="+mn-cs"/>
                          <a:sym typeface="Arial"/>
                        </a:rPr>
                        <a:t>154,6 εκατ. €</a:t>
                      </a:r>
                    </a:p>
                    <a:p>
                      <a:pPr algn="just"/>
                      <a:r>
                        <a:rPr lang="el-GR" sz="1400" b="1" i="0" u="sng" strike="noStrike" cap="none" baseline="0" dirty="0" smtClean="0">
                          <a:solidFill>
                            <a:schemeClr val="tx1"/>
                          </a:solidFill>
                          <a:latin typeface="+mn-lt"/>
                          <a:ea typeface="+mn-ea"/>
                          <a:cs typeface="+mn-cs"/>
                          <a:sym typeface="Arial"/>
                        </a:rPr>
                        <a:t>Εκκαθάριση πορισμάτων εκτίμησης των ζημιών</a:t>
                      </a:r>
                      <a:r>
                        <a:rPr lang="el-GR" sz="1400" b="1" i="0" u="none" strike="noStrike" cap="none" baseline="0" dirty="0" smtClean="0">
                          <a:solidFill>
                            <a:schemeClr val="tx1"/>
                          </a:solidFill>
                          <a:latin typeface="+mn-lt"/>
                          <a:ea typeface="+mn-ea"/>
                          <a:cs typeface="+mn-cs"/>
                          <a:sym typeface="Arial"/>
                        </a:rPr>
                        <a:t>: </a:t>
                      </a:r>
                    </a:p>
                    <a:p>
                      <a:pPr algn="just">
                        <a:buFont typeface="Arial" pitchFamily="34" charset="0"/>
                        <a:buChar char="•"/>
                      </a:pPr>
                      <a:r>
                        <a:rPr lang="el-GR" sz="1400" b="1" i="0" u="none" strike="noStrike" cap="none" baseline="0" dirty="0" smtClean="0">
                          <a:solidFill>
                            <a:schemeClr val="tx1"/>
                          </a:solidFill>
                          <a:latin typeface="+mn-lt"/>
                          <a:ea typeface="+mn-ea"/>
                          <a:cs typeface="+mn-cs"/>
                          <a:sym typeface="Arial"/>
                        </a:rPr>
                        <a:t> Ιούλιος 2024 =&gt; 69,8 εκατ. €</a:t>
                      </a:r>
                      <a:endParaRPr lang="en-US" sz="1400" b="1" i="0" u="none" strike="noStrike" cap="none" baseline="0" dirty="0" smtClean="0">
                        <a:solidFill>
                          <a:schemeClr val="tx1"/>
                        </a:solidFill>
                        <a:latin typeface="+mn-lt"/>
                        <a:ea typeface="+mn-ea"/>
                        <a:cs typeface="+mn-cs"/>
                        <a:sym typeface="Arial"/>
                      </a:endParaRPr>
                    </a:p>
                    <a:p>
                      <a:pPr algn="just">
                        <a:buFont typeface="Arial" pitchFamily="34" charset="0"/>
                        <a:buChar char="•"/>
                      </a:pPr>
                      <a:r>
                        <a:rPr lang="en-US" sz="1400" b="1" i="0" u="none" strike="noStrike" cap="none" baseline="0" dirty="0" smtClean="0">
                          <a:solidFill>
                            <a:schemeClr val="tx1"/>
                          </a:solidFill>
                          <a:latin typeface="+mn-lt"/>
                          <a:ea typeface="+mn-ea"/>
                          <a:cs typeface="+mn-cs"/>
                          <a:sym typeface="Arial"/>
                        </a:rPr>
                        <a:t> </a:t>
                      </a:r>
                      <a:r>
                        <a:rPr lang="el-GR" sz="1400" b="1" i="0" u="none" strike="noStrike" cap="none" dirty="0" smtClean="0">
                          <a:solidFill>
                            <a:schemeClr val="tx1"/>
                          </a:solidFill>
                          <a:latin typeface="+mn-lt"/>
                          <a:ea typeface="+mn-ea"/>
                          <a:cs typeface="+mn-cs"/>
                          <a:sym typeface="Arial"/>
                        </a:rPr>
                        <a:t>26/09/2024 =&gt;</a:t>
                      </a:r>
                      <a:r>
                        <a:rPr lang="el-GR" sz="1400" b="0" i="0" u="none" strike="noStrike" cap="none" baseline="0" dirty="0" smtClean="0">
                          <a:solidFill>
                            <a:schemeClr val="tx1"/>
                          </a:solidFill>
                          <a:latin typeface="+mn-lt"/>
                          <a:ea typeface="+mn-ea"/>
                          <a:cs typeface="+mn-cs"/>
                          <a:sym typeface="Arial"/>
                        </a:rPr>
                        <a:t> πραγματοποιήθηκε εκκαθαριστική πληρωμή  πορισμάτων εκτίμησης ύψους </a:t>
                      </a:r>
                      <a:r>
                        <a:rPr lang="el-GR" sz="1400" b="1" i="0" u="none" strike="noStrike" cap="none" baseline="0" dirty="0" smtClean="0">
                          <a:solidFill>
                            <a:schemeClr val="tx1"/>
                          </a:solidFill>
                          <a:latin typeface="+mn-lt"/>
                          <a:ea typeface="+mn-ea"/>
                          <a:cs typeface="+mn-cs"/>
                          <a:sym typeface="Arial"/>
                        </a:rPr>
                        <a:t>22 εκατ. € </a:t>
                      </a:r>
                      <a:r>
                        <a:rPr lang="el-GR" sz="1400" b="0" i="0" u="none" strike="noStrike" cap="none" baseline="0" dirty="0" smtClean="0">
                          <a:solidFill>
                            <a:schemeClr val="tx1"/>
                          </a:solidFill>
                          <a:latin typeface="+mn-lt"/>
                          <a:ea typeface="+mn-ea"/>
                          <a:cs typeface="+mn-cs"/>
                          <a:sym typeface="Arial"/>
                        </a:rPr>
                        <a:t>περίπου και αφορούσε κυρίως  εκκρεμότητες που υπήρχαν στην ΠΕ Λάρισας και λοιπές εκκρεμότητες στις υπόλοιπες περιοχές της χώρας</a:t>
                      </a:r>
                    </a:p>
                    <a:p>
                      <a:pPr algn="just">
                        <a:buFont typeface="Arial" pitchFamily="34" charset="0"/>
                        <a:buNone/>
                      </a:pPr>
                      <a:r>
                        <a:rPr lang="el-GR" sz="1400" b="1" i="0" u="none" strike="noStrike" cap="none" baseline="0" dirty="0" smtClean="0">
                          <a:solidFill>
                            <a:schemeClr val="tx1"/>
                          </a:solidFill>
                          <a:latin typeface="+mn-lt"/>
                          <a:ea typeface="+mn-ea"/>
                          <a:cs typeface="+mn-cs"/>
                          <a:sym typeface="Arial"/>
                        </a:rPr>
                        <a:t>Συνεπώς στις Περιφέρειες Θεσσαλίας και Στερεάς Ελλάδας έχουν καταβληθεί  246,4 εκατ. € και σε επίπεδο χώρας 292 εκατ. €</a:t>
                      </a: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baseline="0" dirty="0" smtClean="0">
                          <a:solidFill>
                            <a:schemeClr val="tx1"/>
                          </a:solidFill>
                          <a:latin typeface="+mn-lt"/>
                          <a:ea typeface="+mn-ea"/>
                          <a:cs typeface="+mn-cs"/>
                          <a:sym typeface="Arial"/>
                        </a:rPr>
                        <a:t>Πρόοδος υλοποίησης : </a:t>
                      </a:r>
                      <a:r>
                        <a:rPr lang="el-GR" sz="1400" b="0" i="0" u="none" strike="noStrike" cap="none" baseline="0" dirty="0" smtClean="0">
                          <a:solidFill>
                            <a:schemeClr val="tx1"/>
                          </a:solidFill>
                          <a:latin typeface="+mn-lt"/>
                          <a:ea typeface="+mn-ea"/>
                          <a:cs typeface="+mn-cs"/>
                          <a:sym typeface="Arial"/>
                        </a:rPr>
                        <a:t>εντός 12 μηνών εξοφλήθηκε το 95% και πλέον των δικαιούχων</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baseline="0" dirty="0" smtClean="0">
                          <a:solidFill>
                            <a:schemeClr val="tx1"/>
                          </a:solidFill>
                          <a:latin typeface="+mn-lt"/>
                          <a:ea typeface="+mn-ea"/>
                          <a:cs typeface="+mn-cs"/>
                          <a:sym typeface="Arial"/>
                        </a:rPr>
                        <a:t>Εντός του Οκτωβρίου 2024 και μετά από την εξέταση των αιτημάτων αναθεώρησης που υπέβαλαν οι κτηνοτρόφοι, θα εκκαθαριστούν και τα πορίσματα για τις απώλειες ζωικού κεφαλαίου.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none" strike="noStrike" cap="none" baseline="0" dirty="0" smtClean="0">
                          <a:solidFill>
                            <a:schemeClr val="tx1"/>
                          </a:solidFill>
                          <a:latin typeface="+mn-lt"/>
                          <a:ea typeface="+mn-ea"/>
                          <a:cs typeface="+mn-cs"/>
                          <a:sym typeface="Arial"/>
                        </a:rPr>
                        <a:t>Η συνολική δαπάνη για το </a:t>
                      </a:r>
                      <a:r>
                        <a:rPr lang="en-US" sz="1400" b="1" i="0" u="none" strike="noStrike" cap="none" baseline="0" dirty="0" smtClean="0">
                          <a:solidFill>
                            <a:schemeClr val="tx1"/>
                          </a:solidFill>
                          <a:latin typeface="+mn-lt"/>
                          <a:ea typeface="+mn-ea"/>
                          <a:cs typeface="+mn-cs"/>
                          <a:sym typeface="Arial"/>
                        </a:rPr>
                        <a:t>Ad Hoc </a:t>
                      </a:r>
                      <a:r>
                        <a:rPr lang="el-GR" sz="1400" b="1" i="0" u="none" strike="noStrike" cap="none" baseline="0" dirty="0" smtClean="0">
                          <a:solidFill>
                            <a:schemeClr val="tx1"/>
                          </a:solidFill>
                          <a:latin typeface="+mn-lt"/>
                          <a:ea typeface="+mn-ea"/>
                          <a:cs typeface="+mn-cs"/>
                          <a:sym typeface="Arial"/>
                        </a:rPr>
                        <a:t>Πρόγραμμα αναμένεται να ανέλθει στα </a:t>
                      </a:r>
                      <a:r>
                        <a:rPr lang="el-GR" sz="1400" b="1" i="0" u="sng" strike="noStrike" cap="none" baseline="0" dirty="0" smtClean="0">
                          <a:solidFill>
                            <a:schemeClr val="tx1"/>
                          </a:solidFill>
                          <a:latin typeface="+mn-lt"/>
                          <a:ea typeface="+mn-ea"/>
                          <a:cs typeface="+mn-cs"/>
                          <a:sym typeface="Arial"/>
                        </a:rPr>
                        <a:t>310 εκατ. €</a:t>
                      </a:r>
                      <a:endParaRPr lang="el-GR" sz="1400" b="1" i="0" u="sng" strike="noStrike" cap="none" dirty="0" smtClean="0">
                        <a:solidFill>
                          <a:schemeClr val="tx1"/>
                        </a:solidFill>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541FA1-1158-20F2-289C-39BD240B5AD9}"/>
              </a:ext>
            </a:extLst>
          </p:cNvPr>
          <p:cNvSpPr>
            <a:spLocks noGrp="1"/>
          </p:cNvSpPr>
          <p:nvPr>
            <p:ph type="title"/>
          </p:nvPr>
        </p:nvSpPr>
        <p:spPr>
          <a:xfrm>
            <a:off x="344488" y="263525"/>
            <a:ext cx="11503025" cy="606425"/>
          </a:xfrm>
        </p:spPr>
        <p:txBody>
          <a:bodyPr/>
          <a:lstStyle/>
          <a:p>
            <a:pPr eaLnBrk="1" fontAlgn="auto" hangingPunct="1">
              <a:defRPr/>
            </a:pPr>
            <a:r>
              <a:rPr lang="el-GR" dirty="0" smtClean="0"/>
              <a:t>Υπουργείο Αγροτικής </a:t>
            </a:r>
            <a:r>
              <a:rPr lang="en-US" dirty="0" smtClean="0"/>
              <a:t>A</a:t>
            </a:r>
            <a:r>
              <a:rPr lang="el-GR" dirty="0" err="1" smtClean="0"/>
              <a:t>νάπτυξης</a:t>
            </a:r>
            <a:r>
              <a:rPr lang="el-GR" dirty="0" smtClean="0"/>
              <a:t> &amp; Τροφίμων</a:t>
            </a:r>
            <a:endParaRPr lang="x-none" sz="3200" dirty="0"/>
          </a:p>
        </p:txBody>
      </p:sp>
      <p:graphicFrame>
        <p:nvGraphicFramePr>
          <p:cNvPr id="3" name="Table 3">
            <a:extLst>
              <a:ext uri="{FF2B5EF4-FFF2-40B4-BE49-F238E27FC236}">
                <a16:creationId xmlns="" xmlns:a16="http://schemas.microsoft.com/office/drawing/2014/main" id="{4CB3AEEC-36DF-396B-015A-125416E7BB7B}"/>
              </a:ext>
            </a:extLst>
          </p:cNvPr>
          <p:cNvGraphicFramePr>
            <a:graphicFrameLocks noGrp="1"/>
          </p:cNvGraphicFramePr>
          <p:nvPr>
            <p:extLst>
              <p:ext uri="{D42A27DB-BD31-4B8C-83A1-F6EECF244321}">
                <p14:modId xmlns="" xmlns:p14="http://schemas.microsoft.com/office/powerpoint/2010/main" val="1556494699"/>
              </p:ext>
            </p:extLst>
          </p:nvPr>
        </p:nvGraphicFramePr>
        <p:xfrm>
          <a:off x="344488" y="1349375"/>
          <a:ext cx="11233150" cy="3921760"/>
        </p:xfrm>
        <a:graphic>
          <a:graphicData uri="http://schemas.openxmlformats.org/drawingml/2006/table">
            <a:tbl>
              <a:tblPr firstRow="1" bandRow="1"/>
              <a:tblGrid>
                <a:gridCol w="11233150">
                  <a:extLst>
                    <a:ext uri="{9D8B030D-6E8A-4147-A177-3AD203B41FA5}">
                      <a16:colId xmlns="" xmlns:a16="http://schemas.microsoft.com/office/drawing/2014/main" val="20000"/>
                    </a:ext>
                  </a:extLst>
                </a:gridCol>
              </a:tblGrid>
              <a:tr h="370840">
                <a:tc>
                  <a:txBody>
                    <a:bodyPr/>
                    <a:lstStyle/>
                    <a:p>
                      <a:r>
                        <a:rPr lang="el-GR" b="1" i="1" dirty="0" smtClean="0"/>
                        <a:t>Χρηματοδοτική στήριξη έκτακτης ανάγκης από το γεωργικό αποθεματικό κρίσης</a:t>
                      </a:r>
                      <a:endParaRPr lang="x-none" b="1" i="1" dirty="0"/>
                    </a:p>
                  </a:txBody>
                  <a:tcPr marL="91443" marR="91443">
                    <a:lnL w="12700" cmpd="sng">
                      <a:noFill/>
                      <a:prstDash val="solid"/>
                    </a:lnL>
                    <a:lnR w="12700" cmpd="sng">
                      <a:noFill/>
                      <a:prstDash val="solid"/>
                    </a:lnR>
                    <a:lnT w="12700" cmpd="sng">
                      <a:noFill/>
                      <a:prstDash val="soli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r>
                        <a:rPr lang="el-GR" dirty="0"/>
                        <a:t>Προϋπολογισμός</a:t>
                      </a:r>
                      <a:r>
                        <a:rPr lang="el-GR" dirty="0" smtClean="0"/>
                        <a:t>: ≈ 54,6 εκατ. €</a:t>
                      </a:r>
                      <a:endParaRPr lang="x-none"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p>
                      <a:r>
                        <a:rPr lang="el-GR" dirty="0"/>
                        <a:t>Εκτιμώμενη</a:t>
                      </a:r>
                      <a:r>
                        <a:rPr lang="el-GR" baseline="0" dirty="0"/>
                        <a:t> </a:t>
                      </a:r>
                      <a:r>
                        <a:rPr lang="el-GR" dirty="0"/>
                        <a:t>ολοκλήρωση</a:t>
                      </a:r>
                      <a:r>
                        <a:rPr lang="el-GR" dirty="0" smtClean="0"/>
                        <a:t>: 2024</a:t>
                      </a:r>
                      <a:endParaRPr lang="x-none"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itchFamily="34" charset="0"/>
                        <a:buNone/>
                        <a:tabLst/>
                        <a:defRPr/>
                      </a:pPr>
                      <a:r>
                        <a:rPr lang="el-GR" sz="1400" b="0" i="0" u="none" strike="noStrike" cap="none" dirty="0" smtClean="0">
                          <a:solidFill>
                            <a:schemeClr val="tx1"/>
                          </a:solidFill>
                          <a:effectLst/>
                          <a:latin typeface="+mn-lt"/>
                          <a:ea typeface="+mn-ea"/>
                          <a:cs typeface="+mn-cs"/>
                          <a:sym typeface="Arial"/>
                        </a:rPr>
                        <a:t>Ύστερα από εντολή του Πρωθυπουργού δόθηκε χρηματοδοτική</a:t>
                      </a:r>
                      <a:r>
                        <a:rPr lang="el-GR" sz="1400" b="0" i="0" u="none" strike="noStrike" cap="none" baseline="0" dirty="0" smtClean="0">
                          <a:solidFill>
                            <a:schemeClr val="tx1"/>
                          </a:solidFill>
                          <a:effectLst/>
                          <a:latin typeface="+mn-lt"/>
                          <a:ea typeface="+mn-ea"/>
                          <a:cs typeface="+mn-cs"/>
                          <a:sym typeface="Arial"/>
                        </a:rPr>
                        <a:t> στήριξη έκτακτης ανάγκης  σε όσους δραστηριοποιούνται στον πρωτογενή τομέα και δεν ήταν υπόχρεοι να ασφαλίσουν τις εκμεταλλεύσεις τους στον ΕΛ.Γ.Α., κάνοντας χρήση του γεωργικού αποθεματικού κρίσης.</a:t>
                      </a:r>
                    </a:p>
                    <a:p>
                      <a:pPr marL="0" marR="0" lvl="0" indent="0" algn="just" defTabSz="914400" rtl="0" eaLnBrk="1" fontAlgn="auto" latinLnBrk="0" hangingPunct="1">
                        <a:lnSpc>
                          <a:spcPct val="100000"/>
                        </a:lnSpc>
                        <a:spcBef>
                          <a:spcPts val="0"/>
                        </a:spcBef>
                        <a:spcAft>
                          <a:spcPts val="0"/>
                        </a:spcAft>
                        <a:buClr>
                          <a:srgbClr val="000000"/>
                        </a:buClr>
                        <a:buSzTx/>
                        <a:buFont typeface="Arial" pitchFamily="34" charset="0"/>
                        <a:buNone/>
                        <a:tabLst/>
                        <a:defRPr/>
                      </a:pPr>
                      <a:r>
                        <a:rPr lang="el-GR" sz="1400" b="0" i="0" u="none" strike="noStrike" cap="none" baseline="0" dirty="0" smtClean="0">
                          <a:solidFill>
                            <a:schemeClr val="tx1"/>
                          </a:solidFill>
                          <a:effectLst/>
                          <a:latin typeface="+mn-lt"/>
                          <a:ea typeface="+mn-ea"/>
                          <a:cs typeface="+mn-cs"/>
                          <a:sym typeface="Arial"/>
                        </a:rPr>
                        <a:t>Συγκεκριμένα, </a:t>
                      </a:r>
                      <a:r>
                        <a:rPr lang="el-GR" sz="1400" b="0" i="0" u="none" strike="noStrike" cap="none" dirty="0" smtClean="0">
                          <a:solidFill>
                            <a:schemeClr val="tx1"/>
                          </a:solidFill>
                          <a:effectLst/>
                          <a:latin typeface="+mn-lt"/>
                          <a:ea typeface="+mn-ea"/>
                          <a:cs typeface="+mn-cs"/>
                          <a:sym typeface="Arial"/>
                        </a:rPr>
                        <a:t>στην Περιφέρεια Θεσσαλίας και στην ΠΕ</a:t>
                      </a:r>
                      <a:r>
                        <a:rPr lang="el-GR" sz="1400" b="0" i="0" u="none" strike="noStrike" cap="none" baseline="0" dirty="0" smtClean="0">
                          <a:solidFill>
                            <a:schemeClr val="tx1"/>
                          </a:solidFill>
                          <a:effectLst/>
                          <a:latin typeface="+mn-lt"/>
                          <a:ea typeface="+mn-ea"/>
                          <a:cs typeface="+mn-cs"/>
                          <a:sym typeface="Arial"/>
                        </a:rPr>
                        <a:t> Φθιώτιδας:</a:t>
                      </a:r>
                      <a:endParaRPr lang="el-GR" sz="1400" b="0" i="0" u="none" strike="noStrike" cap="none" dirty="0" smtClean="0">
                        <a:solidFill>
                          <a:schemeClr val="tx1"/>
                        </a:solidFill>
                        <a:effectLst/>
                        <a:latin typeface="+mn-lt"/>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l-GR" sz="1400" b="0" i="0" u="none" strike="noStrike" cap="none" dirty="0" smtClean="0">
                          <a:solidFill>
                            <a:schemeClr val="tx1"/>
                          </a:solidFill>
                          <a:effectLst/>
                          <a:latin typeface="+mn-lt"/>
                          <a:ea typeface="+mn-ea"/>
                          <a:cs typeface="+mn-cs"/>
                          <a:sym typeface="Arial"/>
                        </a:rPr>
                        <a:t>Στις </a:t>
                      </a:r>
                      <a:r>
                        <a:rPr lang="el-GR" sz="1400" b="1" i="0" u="none" strike="noStrike" cap="none" dirty="0" smtClean="0">
                          <a:solidFill>
                            <a:schemeClr val="tx1"/>
                          </a:solidFill>
                          <a:effectLst/>
                          <a:latin typeface="+mn-lt"/>
                          <a:ea typeface="+mn-ea"/>
                          <a:cs typeface="+mn-cs"/>
                          <a:sym typeface="Arial"/>
                        </a:rPr>
                        <a:t>31.01.2024</a:t>
                      </a:r>
                      <a:r>
                        <a:rPr lang="el-GR" sz="1400" b="0" i="0" u="none" strike="noStrike" cap="none" dirty="0" smtClean="0">
                          <a:solidFill>
                            <a:schemeClr val="tx1"/>
                          </a:solidFill>
                          <a:effectLst/>
                          <a:latin typeface="+mn-lt"/>
                          <a:ea typeface="+mn-ea"/>
                          <a:cs typeface="+mn-cs"/>
                          <a:sym typeface="Arial"/>
                        </a:rPr>
                        <a:t> καταβλήθηκε χρηματοδοτική στήριξη</a:t>
                      </a:r>
                      <a:r>
                        <a:rPr lang="el-GR" sz="1400" b="0" i="0" u="none" strike="noStrike" cap="none" baseline="0" dirty="0" smtClean="0">
                          <a:solidFill>
                            <a:schemeClr val="tx1"/>
                          </a:solidFill>
                          <a:effectLst/>
                          <a:latin typeface="+mn-lt"/>
                          <a:ea typeface="+mn-ea"/>
                          <a:cs typeface="+mn-cs"/>
                          <a:sym typeface="Arial"/>
                        </a:rPr>
                        <a:t> έκτακτης ανάγκης </a:t>
                      </a:r>
                      <a:r>
                        <a:rPr lang="el-GR" sz="1400" b="0" i="0" u="none" strike="noStrike" cap="none" dirty="0" smtClean="0">
                          <a:solidFill>
                            <a:schemeClr val="tx1"/>
                          </a:solidFill>
                          <a:effectLst/>
                          <a:latin typeface="+mn-lt"/>
                          <a:ea typeface="+mn-ea"/>
                          <a:cs typeface="+mn-cs"/>
                          <a:sym typeface="Arial"/>
                        </a:rPr>
                        <a:t> συνολικού ποσού </a:t>
                      </a:r>
                      <a:r>
                        <a:rPr lang="el-GR" sz="1400" b="1" i="0" u="none" strike="noStrike" cap="none" dirty="0" smtClean="0">
                          <a:solidFill>
                            <a:schemeClr val="tx1"/>
                          </a:solidFill>
                          <a:effectLst/>
                          <a:latin typeface="+mn-lt"/>
                          <a:ea typeface="+mn-ea"/>
                          <a:cs typeface="+mn-cs"/>
                          <a:sym typeface="Arial"/>
                        </a:rPr>
                        <a:t>13.835.387,26 € (αποθεματικό κρίσης 2023) </a:t>
                      </a:r>
                      <a:r>
                        <a:rPr lang="el-GR" sz="1400" b="0" i="0" u="none" strike="noStrike" cap="none" dirty="0" smtClean="0">
                          <a:solidFill>
                            <a:schemeClr val="tx1"/>
                          </a:solidFill>
                          <a:effectLst/>
                          <a:latin typeface="+mn-lt"/>
                          <a:ea typeface="+mn-ea"/>
                          <a:cs typeface="+mn-cs"/>
                          <a:sym typeface="Arial"/>
                        </a:rPr>
                        <a:t>σε </a:t>
                      </a:r>
                      <a:r>
                        <a:rPr lang="el-GR" sz="1400" b="1" i="0" u="none" strike="noStrike" cap="none" dirty="0" smtClean="0">
                          <a:solidFill>
                            <a:schemeClr val="tx1"/>
                          </a:solidFill>
                          <a:effectLst/>
                          <a:latin typeface="+mn-lt"/>
                          <a:ea typeface="+mn-ea"/>
                          <a:cs typeface="+mn-cs"/>
                          <a:sym typeface="Arial"/>
                        </a:rPr>
                        <a:t>2749 δικαιούχους  </a:t>
                      </a:r>
                      <a:r>
                        <a:rPr lang="el-GR" sz="1400" b="0" i="0" u="none" strike="noStrike" cap="none" dirty="0" smtClean="0">
                          <a:solidFill>
                            <a:schemeClr val="tx1"/>
                          </a:solidFill>
                          <a:effectLst/>
                          <a:latin typeface="+mn-lt"/>
                          <a:ea typeface="+mn-ea"/>
                          <a:cs typeface="+mn-cs"/>
                          <a:sym typeface="Arial"/>
                        </a:rPr>
                        <a:t>που δραστηριοποιούνται στην καλλιέργεια ανθέων και καλλωπιστικών,</a:t>
                      </a:r>
                      <a:r>
                        <a:rPr lang="el-GR" sz="1400" b="0" i="0" u="none" strike="noStrike" cap="none" baseline="0" dirty="0" smtClean="0">
                          <a:solidFill>
                            <a:schemeClr val="tx1"/>
                          </a:solidFill>
                          <a:effectLst/>
                          <a:latin typeface="+mn-lt"/>
                          <a:ea typeface="+mn-ea"/>
                          <a:cs typeface="+mn-cs"/>
                          <a:sym typeface="Arial"/>
                        </a:rPr>
                        <a:t> κηπευτικών υπό κάλυψη, φυτωρίων δασικών και καρποφόρων, μανιταριών,  στην εκτροφή χοίρων και πουλερικών, στην παραγωγή μελιού.</a:t>
                      </a:r>
                    </a:p>
                    <a:p>
                      <a:pPr marL="0" marR="0" lvl="0" indent="0" algn="just"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l-GR" sz="1400" b="0" i="0" u="none" strike="noStrike" cap="none" baseline="0" dirty="0" smtClean="0">
                          <a:solidFill>
                            <a:schemeClr val="tx1"/>
                          </a:solidFill>
                          <a:effectLst/>
                          <a:latin typeface="+mn-lt"/>
                          <a:ea typeface="+mn-ea"/>
                          <a:cs typeface="+mn-cs"/>
                          <a:sym typeface="Arial"/>
                        </a:rPr>
                        <a:t>Στις </a:t>
                      </a:r>
                      <a:r>
                        <a:rPr lang="el-GR" sz="1400" b="1" i="0" u="none" strike="noStrike" cap="none" baseline="0" dirty="0" smtClean="0">
                          <a:solidFill>
                            <a:schemeClr val="tx1"/>
                          </a:solidFill>
                          <a:effectLst/>
                          <a:latin typeface="+mn-lt"/>
                          <a:ea typeface="+mn-ea"/>
                          <a:cs typeface="+mn-cs"/>
                          <a:sym typeface="Arial"/>
                        </a:rPr>
                        <a:t>31.05.2024</a:t>
                      </a:r>
                      <a:r>
                        <a:rPr lang="el-GR" sz="1400" b="0" i="0" u="none" strike="noStrike" cap="none" baseline="0" dirty="0" smtClean="0">
                          <a:solidFill>
                            <a:schemeClr val="tx1"/>
                          </a:solidFill>
                          <a:effectLst/>
                          <a:latin typeface="+mn-lt"/>
                          <a:ea typeface="+mn-ea"/>
                          <a:cs typeface="+mn-cs"/>
                          <a:sym typeface="Arial"/>
                        </a:rPr>
                        <a:t> </a:t>
                      </a:r>
                      <a:r>
                        <a:rPr lang="el-GR" sz="1400" b="0" i="0" u="none" strike="noStrike" cap="none" dirty="0" smtClean="0">
                          <a:solidFill>
                            <a:schemeClr val="tx1"/>
                          </a:solidFill>
                          <a:effectLst/>
                          <a:latin typeface="+mn-lt"/>
                          <a:ea typeface="+mn-ea"/>
                          <a:cs typeface="+mn-cs"/>
                          <a:sym typeface="Arial"/>
                        </a:rPr>
                        <a:t>καταβλήθηκε χρηματοδοτική στήριξη</a:t>
                      </a:r>
                      <a:r>
                        <a:rPr lang="el-GR" sz="1400" b="0" i="0" u="none" strike="noStrike" cap="none" baseline="0" dirty="0" smtClean="0">
                          <a:solidFill>
                            <a:schemeClr val="tx1"/>
                          </a:solidFill>
                          <a:effectLst/>
                          <a:latin typeface="+mn-lt"/>
                          <a:ea typeface="+mn-ea"/>
                          <a:cs typeface="+mn-cs"/>
                          <a:sym typeface="Arial"/>
                        </a:rPr>
                        <a:t> έκτακτης ανάγκης </a:t>
                      </a:r>
                      <a:r>
                        <a:rPr lang="el-GR" sz="1400" b="0" i="0" u="none" strike="noStrike" cap="none" dirty="0" smtClean="0">
                          <a:solidFill>
                            <a:schemeClr val="tx1"/>
                          </a:solidFill>
                          <a:effectLst/>
                          <a:latin typeface="+mn-lt"/>
                          <a:ea typeface="+mn-ea"/>
                          <a:cs typeface="+mn-cs"/>
                          <a:sym typeface="Arial"/>
                        </a:rPr>
                        <a:t> συνολικού ποσού </a:t>
                      </a:r>
                      <a:r>
                        <a:rPr lang="el-GR" sz="1400" b="1" i="0" u="none" strike="noStrike" cap="none" dirty="0" smtClean="0">
                          <a:solidFill>
                            <a:schemeClr val="tx1"/>
                          </a:solidFill>
                          <a:effectLst/>
                          <a:latin typeface="+mn-lt"/>
                          <a:ea typeface="+mn-ea"/>
                          <a:cs typeface="+mn-cs"/>
                          <a:sym typeface="Arial"/>
                        </a:rPr>
                        <a:t>40.773.985,1 € (αποθεματικό κρίσης 2024) </a:t>
                      </a:r>
                      <a:r>
                        <a:rPr lang="el-GR" sz="1400" b="0" i="0" u="none" strike="noStrike" cap="none" dirty="0" smtClean="0">
                          <a:solidFill>
                            <a:schemeClr val="tx1"/>
                          </a:solidFill>
                          <a:effectLst/>
                          <a:latin typeface="+mn-lt"/>
                          <a:ea typeface="+mn-ea"/>
                          <a:cs typeface="+mn-cs"/>
                          <a:sym typeface="Arial"/>
                        </a:rPr>
                        <a:t>σε </a:t>
                      </a:r>
                      <a:r>
                        <a:rPr lang="el-GR" sz="1400" b="1" i="0" u="none" strike="noStrike" cap="none" dirty="0" smtClean="0">
                          <a:solidFill>
                            <a:schemeClr val="tx1"/>
                          </a:solidFill>
                          <a:effectLst/>
                          <a:latin typeface="+mn-lt"/>
                          <a:ea typeface="+mn-ea"/>
                          <a:cs typeface="+mn-cs"/>
                          <a:sym typeface="Arial"/>
                        </a:rPr>
                        <a:t>1682 δικαιούχους  </a:t>
                      </a:r>
                      <a:r>
                        <a:rPr lang="el-GR" sz="1400" b="0" i="0" u="none" strike="noStrike" cap="none" dirty="0" smtClean="0">
                          <a:solidFill>
                            <a:schemeClr val="tx1"/>
                          </a:solidFill>
                          <a:effectLst/>
                          <a:latin typeface="+mn-lt"/>
                          <a:ea typeface="+mn-ea"/>
                          <a:cs typeface="+mn-cs"/>
                          <a:sym typeface="Arial"/>
                        </a:rPr>
                        <a:t>που δραστηριοποιούνται στην καλλιέργεια επιλέξιμων εκτάσεων στις </a:t>
                      </a:r>
                      <a:r>
                        <a:rPr lang="el-GR" sz="1400" b="0" i="0" u="none" strike="noStrike" cap="none" dirty="0" err="1" smtClean="0">
                          <a:solidFill>
                            <a:schemeClr val="tx1"/>
                          </a:solidFill>
                          <a:effectLst/>
                          <a:latin typeface="+mn-lt"/>
                          <a:ea typeface="+mn-ea"/>
                          <a:cs typeface="+mn-cs"/>
                          <a:sym typeface="Arial"/>
                        </a:rPr>
                        <a:t>παρακάρλιες</a:t>
                      </a:r>
                      <a:r>
                        <a:rPr lang="el-GR" sz="1400" b="0" i="0" u="none" strike="noStrike" cap="none" dirty="0" smtClean="0">
                          <a:solidFill>
                            <a:schemeClr val="tx1"/>
                          </a:solidFill>
                          <a:effectLst/>
                          <a:latin typeface="+mn-lt"/>
                          <a:ea typeface="+mn-ea"/>
                          <a:cs typeface="+mn-cs"/>
                          <a:sym typeface="Arial"/>
                        </a:rPr>
                        <a:t> περιοχές, στην</a:t>
                      </a:r>
                      <a:r>
                        <a:rPr lang="el-GR" sz="1400" b="0" i="0" u="none" strike="noStrike" cap="none" baseline="0" dirty="0" smtClean="0">
                          <a:solidFill>
                            <a:schemeClr val="tx1"/>
                          </a:solidFill>
                          <a:effectLst/>
                          <a:latin typeface="+mn-lt"/>
                          <a:ea typeface="+mn-ea"/>
                          <a:cs typeface="+mn-cs"/>
                          <a:sym typeface="Arial"/>
                        </a:rPr>
                        <a:t> καλλιέργεια </a:t>
                      </a:r>
                      <a:r>
                        <a:rPr lang="el-GR" sz="1400" b="0" i="0" u="none" strike="noStrike" cap="none" dirty="0" smtClean="0">
                          <a:solidFill>
                            <a:schemeClr val="tx1"/>
                          </a:solidFill>
                          <a:effectLst/>
                          <a:latin typeface="+mn-lt"/>
                          <a:ea typeface="+mn-ea"/>
                          <a:cs typeface="+mn-cs"/>
                          <a:sym typeface="Arial"/>
                        </a:rPr>
                        <a:t>ανθέων και καλλωπιστικών,</a:t>
                      </a:r>
                      <a:r>
                        <a:rPr lang="el-GR" sz="1400" b="0" i="0" u="none" strike="noStrike" cap="none" baseline="0" dirty="0" smtClean="0">
                          <a:solidFill>
                            <a:schemeClr val="tx1"/>
                          </a:solidFill>
                          <a:effectLst/>
                          <a:latin typeface="+mn-lt"/>
                          <a:ea typeface="+mn-ea"/>
                          <a:cs typeface="+mn-cs"/>
                          <a:sym typeface="Arial"/>
                        </a:rPr>
                        <a:t> κηπευτικών υπό κάλυψη, φυτωρίων δασικών και καρποφόρων, μανιταριών,  στην εκτροφή χοίρων, πουλερικών και ίππων, στην παραγωγή μελιού.</a:t>
                      </a:r>
                    </a:p>
                    <a:p>
                      <a:pPr marL="0" marR="0" lvl="0" indent="0" algn="just" defTabSz="914400" rtl="0" eaLnBrk="1" fontAlgn="auto" latinLnBrk="0" hangingPunct="1">
                        <a:lnSpc>
                          <a:spcPct val="100000"/>
                        </a:lnSpc>
                        <a:spcBef>
                          <a:spcPts val="0"/>
                        </a:spcBef>
                        <a:spcAft>
                          <a:spcPts val="0"/>
                        </a:spcAft>
                        <a:buClr>
                          <a:srgbClr val="000000"/>
                        </a:buClr>
                        <a:buSzTx/>
                        <a:buFont typeface="Arial" pitchFamily="34" charset="0"/>
                        <a:buNone/>
                        <a:tabLst/>
                        <a:defRPr/>
                      </a:pPr>
                      <a:endParaRPr lang="el-GR" sz="1400" b="0" i="0" u="none" strike="noStrike" cap="none" dirty="0">
                        <a:solidFill>
                          <a:schemeClr val="tx1"/>
                        </a:solidFill>
                        <a:effectLst/>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a:solidFill>
                            <a:schemeClr val="tx1"/>
                          </a:solidFill>
                          <a:effectLst/>
                          <a:latin typeface="+mn-lt"/>
                          <a:ea typeface="+mn-ea"/>
                          <a:cs typeface="+mn-cs"/>
                          <a:sym typeface="Arial"/>
                        </a:rPr>
                        <a:t>Πρόοδος υλοποίησης</a:t>
                      </a:r>
                      <a:r>
                        <a:rPr lang="el-GR" sz="1400" b="0" i="0" u="none" strike="noStrike" cap="none" dirty="0" smtClean="0">
                          <a:solidFill>
                            <a:schemeClr val="tx1"/>
                          </a:solidFill>
                          <a:effectLst/>
                          <a:latin typeface="+mn-lt"/>
                          <a:ea typeface="+mn-ea"/>
                          <a:cs typeface="+mn-cs"/>
                          <a:sym typeface="Arial"/>
                        </a:rPr>
                        <a:t>: </a:t>
                      </a:r>
                      <a:r>
                        <a:rPr lang="el-GR" sz="1400" b="1" i="0" u="none" strike="noStrike" cap="none" dirty="0" smtClean="0">
                          <a:solidFill>
                            <a:schemeClr val="tx1"/>
                          </a:solidFill>
                          <a:effectLst/>
                          <a:latin typeface="+mn-lt"/>
                          <a:ea typeface="+mn-ea"/>
                          <a:cs typeface="+mn-cs"/>
                          <a:sym typeface="Arial"/>
                        </a:rPr>
                        <a:t>ολοκληρωμένο</a:t>
                      </a:r>
                      <a:endParaRPr lang="el-GR" sz="1400" b="1" i="0" u="none" strike="noStrike" cap="none" dirty="0">
                        <a:solidFill>
                          <a:schemeClr val="tx1"/>
                        </a:solidFill>
                        <a:effectLst/>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541FA1-1158-20F2-289C-39BD240B5AD9}"/>
              </a:ext>
            </a:extLst>
          </p:cNvPr>
          <p:cNvSpPr>
            <a:spLocks noGrp="1"/>
          </p:cNvSpPr>
          <p:nvPr>
            <p:ph type="title"/>
          </p:nvPr>
        </p:nvSpPr>
        <p:spPr>
          <a:xfrm>
            <a:off x="344488" y="263525"/>
            <a:ext cx="11503025" cy="606425"/>
          </a:xfrm>
        </p:spPr>
        <p:txBody>
          <a:bodyPr/>
          <a:lstStyle/>
          <a:p>
            <a:pPr eaLnBrk="1" fontAlgn="auto" hangingPunct="1">
              <a:defRPr/>
            </a:pPr>
            <a:r>
              <a:rPr lang="el-GR" dirty="0" smtClean="0"/>
              <a:t>Υπουργείο Αγροτικής </a:t>
            </a:r>
            <a:r>
              <a:rPr lang="en-US" dirty="0" smtClean="0"/>
              <a:t>A</a:t>
            </a:r>
            <a:r>
              <a:rPr lang="el-GR" dirty="0" err="1" smtClean="0"/>
              <a:t>νάπτυξης</a:t>
            </a:r>
            <a:r>
              <a:rPr lang="el-GR" dirty="0" smtClean="0"/>
              <a:t> &amp; Τροφίμων</a:t>
            </a:r>
            <a:endParaRPr lang="x-none" sz="3200" dirty="0"/>
          </a:p>
        </p:txBody>
      </p:sp>
      <p:graphicFrame>
        <p:nvGraphicFramePr>
          <p:cNvPr id="3" name="Table 3">
            <a:extLst>
              <a:ext uri="{FF2B5EF4-FFF2-40B4-BE49-F238E27FC236}">
                <a16:creationId xmlns="" xmlns:a16="http://schemas.microsoft.com/office/drawing/2014/main" id="{4CB3AEEC-36DF-396B-015A-125416E7BB7B}"/>
              </a:ext>
            </a:extLst>
          </p:cNvPr>
          <p:cNvGraphicFramePr>
            <a:graphicFrameLocks noGrp="1"/>
          </p:cNvGraphicFramePr>
          <p:nvPr>
            <p:extLst>
              <p:ext uri="{D42A27DB-BD31-4B8C-83A1-F6EECF244321}">
                <p14:modId xmlns="" xmlns:p14="http://schemas.microsoft.com/office/powerpoint/2010/main" val="1556494699"/>
              </p:ext>
            </p:extLst>
          </p:nvPr>
        </p:nvGraphicFramePr>
        <p:xfrm>
          <a:off x="344488" y="1349375"/>
          <a:ext cx="11233150" cy="3413125"/>
        </p:xfrm>
        <a:graphic>
          <a:graphicData uri="http://schemas.openxmlformats.org/drawingml/2006/table">
            <a:tbl>
              <a:tblPr firstRow="1" bandRow="1"/>
              <a:tblGrid>
                <a:gridCol w="11233150">
                  <a:extLst>
                    <a:ext uri="{9D8B030D-6E8A-4147-A177-3AD203B41FA5}">
                      <a16:colId xmlns="" xmlns:a16="http://schemas.microsoft.com/office/drawing/2014/main" val="20000"/>
                    </a:ext>
                  </a:extLst>
                </a:gridCol>
              </a:tblGrid>
              <a:tr h="370840">
                <a:tc>
                  <a:txBody>
                    <a:bodyPr/>
                    <a:lstStyle/>
                    <a:p>
                      <a:r>
                        <a:rPr lang="el-GR" b="1" i="1" dirty="0" smtClean="0">
                          <a:solidFill>
                            <a:schemeClr val="tx1"/>
                          </a:solidFill>
                        </a:rPr>
                        <a:t>Χορήγηση</a:t>
                      </a:r>
                      <a:r>
                        <a:rPr lang="el-GR" b="1" i="1" baseline="0" dirty="0" smtClean="0">
                          <a:solidFill>
                            <a:schemeClr val="tx1"/>
                          </a:solidFill>
                        </a:rPr>
                        <a:t> ενισχύσεων ήσσονος σημασίας (</a:t>
                      </a:r>
                      <a:r>
                        <a:rPr lang="en-US" b="1" i="1" baseline="0" dirty="0" smtClean="0">
                          <a:solidFill>
                            <a:schemeClr val="tx1"/>
                          </a:solidFill>
                        </a:rPr>
                        <a:t>de </a:t>
                      </a:r>
                      <a:r>
                        <a:rPr lang="en-US" b="1" i="1" baseline="0" dirty="0" err="1" smtClean="0">
                          <a:solidFill>
                            <a:schemeClr val="tx1"/>
                          </a:solidFill>
                        </a:rPr>
                        <a:t>minimis</a:t>
                      </a:r>
                      <a:r>
                        <a:rPr lang="en-US" b="1" i="1" baseline="0" dirty="0" smtClean="0">
                          <a:solidFill>
                            <a:schemeClr val="tx1"/>
                          </a:solidFill>
                        </a:rPr>
                        <a:t>) </a:t>
                      </a:r>
                      <a:r>
                        <a:rPr lang="el-GR" b="1" i="1" baseline="0" dirty="0" smtClean="0">
                          <a:solidFill>
                            <a:schemeClr val="tx1"/>
                          </a:solidFill>
                        </a:rPr>
                        <a:t>στον τομέα της Αλιείας</a:t>
                      </a:r>
                      <a:endParaRPr lang="x-none" b="1" i="1" dirty="0">
                        <a:solidFill>
                          <a:schemeClr val="tx1"/>
                        </a:solidFill>
                      </a:endParaRPr>
                    </a:p>
                  </a:txBody>
                  <a:tcPr marL="91443" marR="91443">
                    <a:lnL w="12700" cmpd="sng">
                      <a:noFill/>
                      <a:prstDash val="solid"/>
                    </a:lnL>
                    <a:lnR w="12700" cmpd="sng">
                      <a:noFill/>
                      <a:prstDash val="solid"/>
                    </a:lnR>
                    <a:lnT w="12700" cmpd="sng">
                      <a:noFill/>
                      <a:prstDash val="soli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r>
                        <a:rPr lang="el-GR" dirty="0">
                          <a:solidFill>
                            <a:schemeClr val="tx1"/>
                          </a:solidFill>
                        </a:rPr>
                        <a:t>Προϋπολογισμός</a:t>
                      </a:r>
                      <a:r>
                        <a:rPr lang="el-GR" dirty="0" smtClean="0">
                          <a:solidFill>
                            <a:schemeClr val="tx1"/>
                          </a:solidFill>
                        </a:rPr>
                        <a:t>: </a:t>
                      </a:r>
                      <a:r>
                        <a:rPr lang="el-GR" b="1" dirty="0" smtClean="0">
                          <a:solidFill>
                            <a:schemeClr val="tx1"/>
                          </a:solidFill>
                        </a:rPr>
                        <a:t>≈ 2,7 εκατ. €</a:t>
                      </a:r>
                      <a:endParaRPr lang="x-none" b="1" dirty="0">
                        <a:solidFill>
                          <a:schemeClr val="tx1"/>
                        </a:solidFil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p>
                      <a:r>
                        <a:rPr lang="el-GR" dirty="0">
                          <a:solidFill>
                            <a:schemeClr val="tx1"/>
                          </a:solidFill>
                        </a:rPr>
                        <a:t>Εκτιμώμενη</a:t>
                      </a:r>
                      <a:r>
                        <a:rPr lang="el-GR" baseline="0" dirty="0">
                          <a:solidFill>
                            <a:schemeClr val="tx1"/>
                          </a:solidFill>
                        </a:rPr>
                        <a:t> </a:t>
                      </a:r>
                      <a:r>
                        <a:rPr lang="el-GR" dirty="0">
                          <a:solidFill>
                            <a:schemeClr val="tx1"/>
                          </a:solidFill>
                        </a:rPr>
                        <a:t>ολοκλήρωση</a:t>
                      </a:r>
                      <a:r>
                        <a:rPr lang="el-GR" dirty="0" smtClean="0">
                          <a:solidFill>
                            <a:schemeClr val="tx1"/>
                          </a:solidFill>
                        </a:rPr>
                        <a:t>: 2024</a:t>
                      </a:r>
                      <a:endParaRPr lang="x-none" dirty="0">
                        <a:solidFill>
                          <a:schemeClr val="tx1"/>
                        </a:solidFil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40">
                <a:tc>
                  <a:txBody>
                    <a:bodyPr/>
                    <a:lstStyle/>
                    <a:p>
                      <a:endParaRPr lang="el-GR" sz="1400" b="0" i="0" u="none" strike="noStrike" cap="none" dirty="0" smtClean="0">
                        <a:solidFill>
                          <a:schemeClr val="tx1"/>
                        </a:solidFill>
                        <a:latin typeface="+mn-lt"/>
                        <a:ea typeface="+mn-ea"/>
                        <a:cs typeface="+mn-cs"/>
                        <a:sym typeface="Arial"/>
                      </a:endParaRPr>
                    </a:p>
                    <a:p>
                      <a:pPr algn="just"/>
                      <a:r>
                        <a:rPr lang="el-GR" sz="1400" b="0" i="0" u="none" strike="noStrike" cap="none" dirty="0" smtClean="0">
                          <a:solidFill>
                            <a:schemeClr val="tx1"/>
                          </a:solidFill>
                          <a:latin typeface="+mn-lt"/>
                          <a:ea typeface="+mn-ea"/>
                          <a:cs typeface="+mn-cs"/>
                          <a:sym typeface="Arial"/>
                        </a:rPr>
                        <a:t>Έχει</a:t>
                      </a:r>
                      <a:r>
                        <a:rPr lang="el-GR" sz="1400" b="1" i="0" u="none" strike="noStrike" cap="none" dirty="0" smtClean="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χορηγηθεί κρατική</a:t>
                      </a:r>
                      <a:r>
                        <a:rPr lang="el-GR" sz="1400" b="0" i="0" u="none" strike="noStrike" cap="none" baseline="0" dirty="0" smtClean="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ενίσχυση</a:t>
                      </a:r>
                      <a:r>
                        <a:rPr lang="el-GR" sz="1400" b="0" i="0" u="none" strike="noStrike" cap="none" baseline="0" dirty="0" smtClean="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 ήσσονος σημασίας (</a:t>
                      </a:r>
                      <a:r>
                        <a:rPr lang="el-GR" sz="1400" b="0" i="0" u="none" strike="noStrike" cap="none" dirty="0" err="1" smtClean="0">
                          <a:solidFill>
                            <a:schemeClr val="tx1"/>
                          </a:solidFill>
                          <a:latin typeface="+mn-lt"/>
                          <a:ea typeface="+mn-ea"/>
                          <a:cs typeface="+mn-cs"/>
                          <a:sym typeface="Arial"/>
                        </a:rPr>
                        <a:t>de</a:t>
                      </a:r>
                      <a:r>
                        <a:rPr lang="el-GR" sz="1400" b="0" i="0" u="none" strike="noStrike" cap="none" dirty="0" smtClean="0">
                          <a:solidFill>
                            <a:schemeClr val="tx1"/>
                          </a:solidFill>
                          <a:latin typeface="+mn-lt"/>
                          <a:ea typeface="+mn-ea"/>
                          <a:cs typeface="+mn-cs"/>
                          <a:sym typeface="Arial"/>
                        </a:rPr>
                        <a:t> </a:t>
                      </a:r>
                      <a:r>
                        <a:rPr lang="el-GR" sz="1400" b="0" i="0" u="none" strike="noStrike" cap="none" dirty="0" err="1" smtClean="0">
                          <a:solidFill>
                            <a:schemeClr val="tx1"/>
                          </a:solidFill>
                          <a:latin typeface="+mn-lt"/>
                          <a:ea typeface="+mn-ea"/>
                          <a:cs typeface="+mn-cs"/>
                          <a:sym typeface="Arial"/>
                        </a:rPr>
                        <a:t>minimis</a:t>
                      </a:r>
                      <a:r>
                        <a:rPr lang="el-GR" sz="1400" b="0" i="0" u="none" strike="noStrike" cap="none" dirty="0" smtClean="0">
                          <a:solidFill>
                            <a:schemeClr val="tx1"/>
                          </a:solidFill>
                          <a:latin typeface="+mn-lt"/>
                          <a:ea typeface="+mn-ea"/>
                          <a:cs typeface="+mn-cs"/>
                          <a:sym typeface="Arial"/>
                        </a:rPr>
                        <a:t>)  συνολικού ποσού </a:t>
                      </a:r>
                      <a:r>
                        <a:rPr lang="el-GR" sz="1400" b="1" i="0" u="sng" strike="noStrike" cap="none" dirty="0" smtClean="0">
                          <a:solidFill>
                            <a:schemeClr val="tx1"/>
                          </a:solidFill>
                          <a:latin typeface="+mn-lt"/>
                          <a:ea typeface="+mn-ea"/>
                          <a:cs typeface="+mn-cs"/>
                          <a:sym typeface="Arial"/>
                        </a:rPr>
                        <a:t>976.558 ευρώ σε 427 συνολικά πλοιοκτήτες</a:t>
                      </a:r>
                      <a:r>
                        <a:rPr lang="el-GR" sz="1400" b="0" i="0" u="none" strike="noStrike" cap="none" dirty="0" smtClean="0">
                          <a:solidFill>
                            <a:schemeClr val="tx1"/>
                          </a:solidFill>
                          <a:latin typeface="+mn-lt"/>
                          <a:ea typeface="+mn-ea"/>
                          <a:cs typeface="+mn-cs"/>
                          <a:sym typeface="Arial"/>
                        </a:rPr>
                        <a:t> παράκτιων αλιευτικών σκαφών μόνιμων κατοίκων  της Περιφέρειας Θεσσαλίας και 13 σκαφών που έφεραν το αλ. εργαλείο γριγρί που βάσει στοιχείων δορυφορικού συστήματος βρίσκονταν σε περιοχές που επλήγησαν. </a:t>
                      </a:r>
                    </a:p>
                    <a:p>
                      <a:pPr algn="just"/>
                      <a:endParaRPr lang="el-GR" sz="1400" b="0" i="0" u="none" strike="noStrike" cap="none" dirty="0" smtClean="0">
                        <a:solidFill>
                          <a:schemeClr val="tx1"/>
                        </a:solidFill>
                        <a:latin typeface="+mn-lt"/>
                        <a:ea typeface="+mn-ea"/>
                        <a:cs typeface="+mn-cs"/>
                        <a:sym typeface="Arial"/>
                      </a:endParaRPr>
                    </a:p>
                    <a:p>
                      <a:pPr algn="just"/>
                      <a:r>
                        <a:rPr lang="el-GR" sz="1400" b="0" i="0" u="none" strike="noStrike" cap="none" dirty="0" smtClean="0">
                          <a:solidFill>
                            <a:schemeClr val="tx1"/>
                          </a:solidFill>
                          <a:latin typeface="+mn-lt"/>
                          <a:ea typeface="+mn-ea"/>
                          <a:cs typeface="+mn-cs"/>
                          <a:sym typeface="Arial"/>
                        </a:rPr>
                        <a:t>Εντός των επόμενων ημερών θα δημοσιευθεί</a:t>
                      </a:r>
                      <a:r>
                        <a:rPr lang="el-GR" sz="1400" b="0" i="0" u="none" strike="noStrike" cap="none" baseline="0" dirty="0" smtClean="0">
                          <a:solidFill>
                            <a:schemeClr val="tx1"/>
                          </a:solidFill>
                          <a:latin typeface="+mn-lt"/>
                          <a:ea typeface="+mn-ea"/>
                          <a:cs typeface="+mn-cs"/>
                          <a:sym typeface="Arial"/>
                        </a:rPr>
                        <a:t> συμπληρωματική ΚΥΑ </a:t>
                      </a:r>
                      <a:r>
                        <a:rPr lang="el-GR" sz="1400" b="1" i="0" u="sng" strike="noStrike" cap="none" dirty="0" smtClean="0">
                          <a:solidFill>
                            <a:schemeClr val="tx1"/>
                          </a:solidFill>
                          <a:latin typeface="+mn-lt"/>
                          <a:ea typeface="+mn-ea"/>
                          <a:cs typeface="+mn-cs"/>
                          <a:sym typeface="Arial"/>
                        </a:rPr>
                        <a:t>για τις Περιφέρειες Θεσσαλίας και Στ. Ελλάδας</a:t>
                      </a:r>
                      <a:r>
                        <a:rPr lang="el-GR" sz="1400" b="1" i="0" u="none" strike="noStrike" cap="none" dirty="0" smtClean="0">
                          <a:solidFill>
                            <a:schemeClr val="tx1"/>
                          </a:solidFill>
                          <a:latin typeface="+mn-lt"/>
                          <a:ea typeface="+mn-ea"/>
                          <a:cs typeface="+mn-cs"/>
                          <a:sym typeface="Arial"/>
                        </a:rPr>
                        <a:t>, </a:t>
                      </a:r>
                      <a:r>
                        <a:rPr lang="el-GR" sz="1400" b="1" i="0" u="sng" strike="noStrike" cap="none" dirty="0" smtClean="0">
                          <a:solidFill>
                            <a:schemeClr val="tx1"/>
                          </a:solidFill>
                          <a:latin typeface="+mn-lt"/>
                          <a:ea typeface="+mn-ea"/>
                          <a:cs typeface="+mn-cs"/>
                          <a:sym typeface="Arial"/>
                        </a:rPr>
                        <a:t>συνολικού προϋπολογισμού 1.662.000 ευρώ για 522 αλιευτικά σκάφη</a:t>
                      </a:r>
                      <a:r>
                        <a:rPr lang="el-GR" sz="1400" b="0" i="0" u="none" strike="noStrike" cap="none" dirty="0" smtClean="0">
                          <a:solidFill>
                            <a:schemeClr val="tx1"/>
                          </a:solidFill>
                          <a:latin typeface="+mn-lt"/>
                          <a:ea typeface="+mn-ea"/>
                          <a:cs typeface="+mn-cs"/>
                          <a:sym typeface="Arial"/>
                        </a:rPr>
                        <a:t> παράκτια, αλλά και γριγρί και μηχανότρατες που βάσει δορυφορικού συστήματος ή βεβαίωσης λιμενικής αρχής βρίσκονταν στις περιοχές που είχαν πληγεί. </a:t>
                      </a:r>
                    </a:p>
                    <a:p>
                      <a:pPr algn="just" fontAlgn="ctr"/>
                      <a:endParaRPr lang="el-GR" sz="1400" b="0" i="0" u="none" strike="noStrike" cap="none" dirty="0">
                        <a:solidFill>
                          <a:srgbClr val="FF0000"/>
                        </a:solidFill>
                        <a:latin typeface="+mn-lt"/>
                        <a:ea typeface="+mn-ea"/>
                        <a:cs typeface="+mn-cs"/>
                        <a:sym typeface="Arial"/>
                      </a:endParaRPr>
                    </a:p>
                  </a:txBody>
                  <a:tcPr marL="9525" marR="9525" marT="9525" marB="0" anchor="ctr">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a:solidFill>
                            <a:schemeClr val="tx1"/>
                          </a:solidFill>
                          <a:effectLst/>
                          <a:latin typeface="+mn-lt"/>
                          <a:ea typeface="+mn-ea"/>
                          <a:cs typeface="+mn-cs"/>
                          <a:sym typeface="Arial"/>
                        </a:rPr>
                        <a:t>Πρόοδος υλοποίησης</a:t>
                      </a:r>
                      <a:r>
                        <a:rPr lang="el-GR" sz="1400" b="0" i="0" u="none" strike="noStrike" cap="none" dirty="0" smtClean="0">
                          <a:solidFill>
                            <a:schemeClr val="tx1"/>
                          </a:solidFill>
                          <a:effectLst/>
                          <a:latin typeface="+mn-lt"/>
                          <a:ea typeface="+mn-ea"/>
                          <a:cs typeface="+mn-cs"/>
                          <a:sym typeface="Arial"/>
                        </a:rPr>
                        <a:t>: </a:t>
                      </a:r>
                      <a:r>
                        <a:rPr lang="el-GR" sz="1400" b="1" i="0" u="none" strike="noStrike" cap="none" dirty="0" smtClean="0">
                          <a:solidFill>
                            <a:schemeClr val="tx1"/>
                          </a:solidFill>
                          <a:effectLst/>
                          <a:latin typeface="+mn-lt"/>
                          <a:ea typeface="+mn-ea"/>
                          <a:cs typeface="+mn-cs"/>
                          <a:sym typeface="Arial"/>
                        </a:rPr>
                        <a:t>θα</a:t>
                      </a:r>
                      <a:r>
                        <a:rPr lang="el-GR" sz="1400" b="1" i="0" u="none" strike="noStrike" cap="none" baseline="0" dirty="0" smtClean="0">
                          <a:solidFill>
                            <a:schemeClr val="tx1"/>
                          </a:solidFill>
                          <a:effectLst/>
                          <a:latin typeface="+mn-lt"/>
                          <a:ea typeface="+mn-ea"/>
                          <a:cs typeface="+mn-cs"/>
                          <a:sym typeface="Arial"/>
                        </a:rPr>
                        <a:t> ολοκληρωθεί έως 12/2024</a:t>
                      </a:r>
                      <a:endParaRPr lang="el-GR" sz="1400" b="1" i="0" u="none" strike="noStrike" cap="none" dirty="0">
                        <a:solidFill>
                          <a:schemeClr val="tx1"/>
                        </a:solidFill>
                        <a:effectLst/>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541FA1-1158-20F2-289C-39BD240B5AD9}"/>
              </a:ext>
            </a:extLst>
          </p:cNvPr>
          <p:cNvSpPr>
            <a:spLocks noGrp="1"/>
          </p:cNvSpPr>
          <p:nvPr>
            <p:ph type="title"/>
          </p:nvPr>
        </p:nvSpPr>
        <p:spPr>
          <a:xfrm>
            <a:off x="344488" y="263525"/>
            <a:ext cx="11503025" cy="606425"/>
          </a:xfrm>
        </p:spPr>
        <p:txBody>
          <a:bodyPr/>
          <a:lstStyle/>
          <a:p>
            <a:pPr eaLnBrk="1" fontAlgn="auto" hangingPunct="1">
              <a:defRPr/>
            </a:pPr>
            <a:r>
              <a:rPr lang="el-GR" dirty="0" smtClean="0"/>
              <a:t>Υπουργείο Αγροτικής </a:t>
            </a:r>
            <a:r>
              <a:rPr lang="en-US" dirty="0" smtClean="0"/>
              <a:t>A</a:t>
            </a:r>
            <a:r>
              <a:rPr lang="el-GR" dirty="0" err="1" smtClean="0"/>
              <a:t>νάπτυξης</a:t>
            </a:r>
            <a:r>
              <a:rPr lang="el-GR" dirty="0" smtClean="0"/>
              <a:t> &amp; Τροφίμων</a:t>
            </a:r>
            <a:endParaRPr lang="x-none" sz="3200" dirty="0"/>
          </a:p>
        </p:txBody>
      </p:sp>
      <p:graphicFrame>
        <p:nvGraphicFramePr>
          <p:cNvPr id="3" name="Table 3">
            <a:extLst>
              <a:ext uri="{FF2B5EF4-FFF2-40B4-BE49-F238E27FC236}">
                <a16:creationId xmlns="" xmlns:a16="http://schemas.microsoft.com/office/drawing/2014/main" id="{4CB3AEEC-36DF-396B-015A-125416E7BB7B}"/>
              </a:ext>
            </a:extLst>
          </p:cNvPr>
          <p:cNvGraphicFramePr>
            <a:graphicFrameLocks noGrp="1"/>
          </p:cNvGraphicFramePr>
          <p:nvPr>
            <p:extLst>
              <p:ext uri="{D42A27DB-BD31-4B8C-83A1-F6EECF244321}">
                <p14:modId xmlns="" xmlns:p14="http://schemas.microsoft.com/office/powerpoint/2010/main" val="1556494699"/>
              </p:ext>
            </p:extLst>
          </p:nvPr>
        </p:nvGraphicFramePr>
        <p:xfrm>
          <a:off x="327804" y="1349375"/>
          <a:ext cx="11249834" cy="3133725"/>
        </p:xfrm>
        <a:graphic>
          <a:graphicData uri="http://schemas.openxmlformats.org/drawingml/2006/table">
            <a:tbl>
              <a:tblPr firstRow="1" bandRow="1"/>
              <a:tblGrid>
                <a:gridCol w="11249834">
                  <a:extLst>
                    <a:ext uri="{9D8B030D-6E8A-4147-A177-3AD203B41FA5}">
                      <a16:colId xmlns="" xmlns:a16="http://schemas.microsoft.com/office/drawing/2014/main" val="20000"/>
                    </a:ext>
                  </a:extLst>
                </a:gridCol>
              </a:tblGrid>
              <a:tr h="370840">
                <a:tc>
                  <a:txBody>
                    <a:bodyPr/>
                    <a:lstStyle/>
                    <a:p>
                      <a:r>
                        <a:rPr lang="el-GR" b="1" i="1" dirty="0" smtClean="0"/>
                        <a:t>Μέτρο 5.2  ΠΑΑ 2014-2022   -</a:t>
                      </a:r>
                      <a:r>
                        <a:rPr lang="el-GR" b="1" i="1" baseline="0" dirty="0" smtClean="0"/>
                        <a:t> </a:t>
                      </a:r>
                      <a:r>
                        <a:rPr lang="el-GR" b="1" i="1" dirty="0" smtClean="0"/>
                        <a:t>Επενδύσεις αποκατάστασης ζημιών </a:t>
                      </a:r>
                      <a:endParaRPr lang="x-none" b="1" i="1" dirty="0"/>
                    </a:p>
                  </a:txBody>
                  <a:tcPr marL="91443" marR="91443">
                    <a:lnL w="12700" cmpd="sng">
                      <a:noFill/>
                      <a:prstDash val="solid"/>
                    </a:lnL>
                    <a:lnR w="12700" cmpd="sng">
                      <a:noFill/>
                      <a:prstDash val="solid"/>
                    </a:lnR>
                    <a:lnT w="12700" cmpd="sng">
                      <a:noFill/>
                      <a:prstDash val="soli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r>
                        <a:rPr lang="el-GR" dirty="0"/>
                        <a:t>Προϋπολογισμός</a:t>
                      </a:r>
                      <a:r>
                        <a:rPr lang="el-GR" dirty="0" smtClean="0"/>
                        <a:t>: </a:t>
                      </a:r>
                      <a:r>
                        <a:rPr lang="el-GR" b="1" dirty="0" smtClean="0"/>
                        <a:t>45 εκατ. €</a:t>
                      </a:r>
                      <a:endParaRPr lang="x-none" b="1"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p>
                      <a:r>
                        <a:rPr lang="el-GR" dirty="0"/>
                        <a:t>Εκτιμώμενη</a:t>
                      </a:r>
                      <a:r>
                        <a:rPr lang="el-GR" baseline="0" dirty="0"/>
                        <a:t> </a:t>
                      </a:r>
                      <a:r>
                        <a:rPr lang="el-GR" dirty="0"/>
                        <a:t>ολοκλήρωση</a:t>
                      </a:r>
                      <a:r>
                        <a:rPr lang="el-GR" dirty="0" smtClean="0"/>
                        <a:t>:</a:t>
                      </a:r>
                      <a:r>
                        <a:rPr lang="el-GR" baseline="0" dirty="0" smtClean="0"/>
                        <a:t> </a:t>
                      </a:r>
                      <a:r>
                        <a:rPr lang="el-GR" sz="1400" b="0" i="0" u="none" strike="noStrike" cap="none" dirty="0" smtClean="0">
                          <a:solidFill>
                            <a:schemeClr val="tx1"/>
                          </a:solidFill>
                          <a:latin typeface="+mn-lt"/>
                          <a:ea typeface="+mn-ea"/>
                          <a:cs typeface="+mn-cs"/>
                          <a:sym typeface="Arial"/>
                        </a:rPr>
                        <a:t>Οι Περιφέρειες ΑΜΘ, Θεσσαλίας και Στερεάς Ελλάδας μπορούν να περάσουν ως ανειλημμένες στο ΣΣ ΚΑΠ και άρα δεν υπάρχει επείγουσα ανάγκη ολοκλήρωσης. </a:t>
                      </a:r>
                      <a:endParaRPr lang="x-none"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40">
                <a:tc>
                  <a:txBody>
                    <a:bodyPr/>
                    <a:lstStyle/>
                    <a:p>
                      <a:pPr algn="just" fontAlgn="base"/>
                      <a:endParaRPr lang="el-GR" sz="1400" b="0" i="0" u="none" strike="noStrike" cap="none" dirty="0" smtClean="0">
                        <a:solidFill>
                          <a:schemeClr val="tx1"/>
                        </a:solidFill>
                        <a:latin typeface="+mn-lt"/>
                        <a:ea typeface="+mn-ea"/>
                        <a:cs typeface="+mn-cs"/>
                        <a:sym typeface="Arial"/>
                      </a:endParaRPr>
                    </a:p>
                    <a:p>
                      <a:pPr algn="just" fontAlgn="base"/>
                      <a:r>
                        <a:rPr lang="el-GR" sz="1400" b="0" i="0" u="none" strike="noStrike" cap="none" dirty="0" smtClean="0">
                          <a:solidFill>
                            <a:schemeClr val="tx1"/>
                          </a:solidFill>
                          <a:latin typeface="+mn-lt"/>
                          <a:ea typeface="+mn-ea"/>
                          <a:cs typeface="+mn-cs"/>
                          <a:sym typeface="Arial"/>
                        </a:rPr>
                        <a:t>Η </a:t>
                      </a:r>
                      <a:r>
                        <a:rPr lang="el-GR" sz="1400" b="0" i="0" u="none" strike="noStrike" cap="none" dirty="0" smtClean="0">
                          <a:solidFill>
                            <a:schemeClr val="tx1"/>
                          </a:solidFill>
                          <a:latin typeface="+mn-lt"/>
                          <a:ea typeface="+mn-ea"/>
                          <a:cs typeface="+mn-cs"/>
                          <a:sym typeface="Arial"/>
                        </a:rPr>
                        <a:t>ενεργοποίηση του συγκεκριμένου Μέτρου αφορά στην ανασύσταση του ζωικού κεφαλαίου, καθώς και χρηματοδότηση αποκατάστασης ζημιών σε </a:t>
                      </a:r>
                      <a:r>
                        <a:rPr lang="el-GR" sz="1400" b="0" i="0" u="none" strike="noStrike" cap="none" dirty="0" err="1" smtClean="0">
                          <a:solidFill>
                            <a:schemeClr val="tx1"/>
                          </a:solidFill>
                          <a:latin typeface="+mn-lt"/>
                          <a:ea typeface="+mn-ea"/>
                          <a:cs typeface="+mn-cs"/>
                          <a:sym typeface="Arial"/>
                        </a:rPr>
                        <a:t>σταβλικές</a:t>
                      </a:r>
                      <a:r>
                        <a:rPr lang="el-GR" sz="1400" b="0" i="0" u="none" strike="noStrike" cap="none" dirty="0" smtClean="0">
                          <a:solidFill>
                            <a:schemeClr val="tx1"/>
                          </a:solidFill>
                          <a:latin typeface="+mn-lt"/>
                          <a:ea typeface="+mn-ea"/>
                          <a:cs typeface="+mn-cs"/>
                          <a:sym typeface="Arial"/>
                        </a:rPr>
                        <a:t> εγκαταστάσεις για τις περιοχές που επλήγησαν από το φαινόμενο </a:t>
                      </a:r>
                      <a:r>
                        <a:rPr lang="en-US" sz="1400" b="0" i="0" u="none" strike="noStrike" cap="none" dirty="0" smtClean="0">
                          <a:solidFill>
                            <a:schemeClr val="tx1"/>
                          </a:solidFill>
                          <a:latin typeface="+mn-lt"/>
                          <a:ea typeface="+mn-ea"/>
                          <a:cs typeface="+mn-cs"/>
                          <a:sym typeface="Arial"/>
                        </a:rPr>
                        <a:t>DANIEL</a:t>
                      </a:r>
                      <a:r>
                        <a:rPr lang="el-GR" sz="1400" b="0" i="0" u="none" strike="noStrike" cap="none" dirty="0" smtClean="0">
                          <a:solidFill>
                            <a:schemeClr val="tx1"/>
                          </a:solidFill>
                          <a:latin typeface="+mn-lt"/>
                          <a:ea typeface="+mn-ea"/>
                          <a:cs typeface="+mn-cs"/>
                          <a:sym typeface="Arial"/>
                        </a:rPr>
                        <a:t> και τις καταστροφικές πλημμύρες. </a:t>
                      </a:r>
                    </a:p>
                    <a:p>
                      <a:pPr algn="just" fontAlgn="base"/>
                      <a:r>
                        <a:rPr lang="el-GR" sz="1400" b="0" i="0" u="none" strike="noStrike" cap="none" dirty="0" smtClean="0">
                          <a:solidFill>
                            <a:schemeClr val="tx1"/>
                          </a:solidFill>
                          <a:latin typeface="+mn-lt"/>
                          <a:ea typeface="+mn-ea"/>
                          <a:cs typeface="+mn-cs"/>
                          <a:sym typeface="Arial"/>
                        </a:rPr>
                        <a:t>Το θεσμικό πλαίσιο του Μέτρου </a:t>
                      </a:r>
                      <a:r>
                        <a:rPr lang="el-GR" sz="1400" b="0" i="0" u="none" strike="noStrike" cap="none" dirty="0" smtClean="0">
                          <a:solidFill>
                            <a:schemeClr val="tx1"/>
                          </a:solidFill>
                          <a:latin typeface="+mn-lt"/>
                          <a:ea typeface="+mn-ea"/>
                          <a:cs typeface="+mn-cs"/>
                          <a:sym typeface="Arial"/>
                        </a:rPr>
                        <a:t>έχει </a:t>
                      </a:r>
                      <a:r>
                        <a:rPr lang="el-GR" sz="1400" b="0" i="0" u="none" strike="noStrike" cap="none" dirty="0" smtClean="0">
                          <a:solidFill>
                            <a:schemeClr val="tx1"/>
                          </a:solidFill>
                          <a:latin typeface="+mn-lt"/>
                          <a:ea typeface="+mn-ea"/>
                          <a:cs typeface="+mn-cs"/>
                          <a:sym typeface="Arial"/>
                        </a:rPr>
                        <a:t>εκδοθεί και </a:t>
                      </a:r>
                      <a:r>
                        <a:rPr lang="el-GR" sz="1400" b="0" i="0" u="sng" strike="noStrike" cap="none" dirty="0" smtClean="0">
                          <a:solidFill>
                            <a:schemeClr val="tx1"/>
                          </a:solidFill>
                          <a:latin typeface="+mn-lt"/>
                          <a:ea typeface="+mn-ea"/>
                          <a:cs typeface="+mn-cs"/>
                          <a:sym typeface="Arial"/>
                        </a:rPr>
                        <a:t>η </a:t>
                      </a:r>
                      <a:r>
                        <a:rPr lang="el-GR" sz="1400" b="0" i="0" u="sng" strike="noStrike" cap="none" dirty="0" smtClean="0">
                          <a:solidFill>
                            <a:schemeClr val="tx1"/>
                          </a:solidFill>
                          <a:latin typeface="+mn-lt"/>
                          <a:ea typeface="+mn-ea"/>
                          <a:cs typeface="+mn-cs"/>
                          <a:sym typeface="Arial"/>
                        </a:rPr>
                        <a:t>προθεσμία</a:t>
                      </a:r>
                      <a:r>
                        <a:rPr lang="el-GR" sz="1400" b="0" i="0" u="sng" strike="noStrike" cap="none" baseline="0" dirty="0" smtClean="0">
                          <a:solidFill>
                            <a:schemeClr val="tx1"/>
                          </a:solidFill>
                          <a:latin typeface="+mn-lt"/>
                          <a:ea typeface="+mn-ea"/>
                          <a:cs typeface="+mn-cs"/>
                          <a:sym typeface="Arial"/>
                        </a:rPr>
                        <a:t> </a:t>
                      </a:r>
                      <a:r>
                        <a:rPr lang="el-GR" sz="1400" b="0" i="0" u="sng" strike="noStrike" cap="none" dirty="0" smtClean="0">
                          <a:solidFill>
                            <a:schemeClr val="tx1"/>
                          </a:solidFill>
                          <a:latin typeface="+mn-lt"/>
                          <a:ea typeface="+mn-ea"/>
                          <a:cs typeface="+mn-cs"/>
                          <a:sym typeface="Arial"/>
                        </a:rPr>
                        <a:t>υποβολής </a:t>
                      </a:r>
                      <a:r>
                        <a:rPr lang="el-GR" sz="1400" b="0" i="0" u="sng" strike="noStrike" cap="none" dirty="0" smtClean="0">
                          <a:solidFill>
                            <a:schemeClr val="tx1"/>
                          </a:solidFill>
                          <a:latin typeface="+mn-lt"/>
                          <a:ea typeface="+mn-ea"/>
                          <a:cs typeface="+mn-cs"/>
                          <a:sym typeface="Arial"/>
                        </a:rPr>
                        <a:t>αιτήσεων </a:t>
                      </a:r>
                      <a:r>
                        <a:rPr lang="el-GR" sz="1400" b="0" i="0" u="sng" strike="noStrike" cap="none" dirty="0" smtClean="0">
                          <a:solidFill>
                            <a:schemeClr val="tx1"/>
                          </a:solidFill>
                          <a:latin typeface="+mn-lt"/>
                          <a:ea typeface="+mn-ea"/>
                          <a:cs typeface="+mn-cs"/>
                          <a:sym typeface="Arial"/>
                        </a:rPr>
                        <a:t>λήγει στις 31/10/2024 </a:t>
                      </a:r>
                      <a:r>
                        <a:rPr lang="el-GR" sz="1400" b="0" i="0" u="sng" strike="noStrike" cap="none" dirty="0" smtClean="0">
                          <a:solidFill>
                            <a:schemeClr val="tx1"/>
                          </a:solidFill>
                          <a:latin typeface="+mn-lt"/>
                          <a:ea typeface="+mn-ea"/>
                          <a:cs typeface="+mn-cs"/>
                          <a:sym typeface="Arial"/>
                        </a:rPr>
                        <a:t>(μετά από χορήγηση σχετικών παρατάσεων)</a:t>
                      </a:r>
                      <a:r>
                        <a:rPr lang="el-GR" sz="1400" b="0" i="0" u="none" strike="noStrike" cap="none" dirty="0" smtClean="0">
                          <a:solidFill>
                            <a:schemeClr val="tx1"/>
                          </a:solidFill>
                          <a:latin typeface="+mn-lt"/>
                          <a:ea typeface="+mn-ea"/>
                          <a:cs typeface="+mn-cs"/>
                          <a:sym typeface="Arial"/>
                        </a:rPr>
                        <a:t>. </a:t>
                      </a:r>
                      <a:endParaRPr lang="el-GR" sz="1400" b="0" i="0" u="none" strike="noStrike" cap="none" dirty="0" smtClean="0">
                        <a:solidFill>
                          <a:schemeClr val="tx1"/>
                        </a:solidFill>
                        <a:latin typeface="+mn-lt"/>
                        <a:ea typeface="+mn-ea"/>
                        <a:cs typeface="+mn-cs"/>
                        <a:sym typeface="Arial"/>
                      </a:endParaRPr>
                    </a:p>
                    <a:p>
                      <a:pPr algn="just" fontAlgn="base"/>
                      <a:endParaRPr lang="el-GR" sz="1400" b="0" i="0" u="none" strike="noStrike" cap="none" dirty="0" smtClean="0">
                        <a:solidFill>
                          <a:schemeClr val="tx1"/>
                        </a:solidFill>
                        <a:latin typeface="+mn-lt"/>
                        <a:ea typeface="+mn-ea"/>
                        <a:cs typeface="+mn-cs"/>
                        <a:sym typeface="Arial"/>
                      </a:endParaRPr>
                    </a:p>
                    <a:p>
                      <a:pPr algn="just" fontAlgn="base"/>
                      <a:endParaRPr lang="el-GR" sz="1400" b="0" i="0" u="none" strike="noStrike" cap="none" dirty="0" smtClean="0">
                        <a:solidFill>
                          <a:schemeClr val="tx1"/>
                        </a:solidFill>
                        <a:latin typeface="+mn-lt"/>
                        <a:ea typeface="+mn-ea"/>
                        <a:cs typeface="+mn-cs"/>
                        <a:sym typeface="Arial"/>
                      </a:endParaRPr>
                    </a:p>
                  </a:txBody>
                  <a:tcPr marL="9525" marR="9525" marT="9525" marB="0" anchor="ctr">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a:solidFill>
                            <a:schemeClr val="tx1"/>
                          </a:solidFill>
                          <a:effectLst/>
                          <a:latin typeface="+mn-lt"/>
                          <a:ea typeface="+mn-ea"/>
                          <a:cs typeface="+mn-cs"/>
                          <a:sym typeface="Arial"/>
                        </a:rPr>
                        <a:t>Πρόοδος υλοποίησης</a:t>
                      </a:r>
                      <a:r>
                        <a:rPr lang="el-GR" sz="1400" b="0" i="0" u="none" strike="noStrike" cap="none" dirty="0" smtClean="0">
                          <a:solidFill>
                            <a:schemeClr val="tx1"/>
                          </a:solidFill>
                          <a:effectLst/>
                          <a:latin typeface="+mn-lt"/>
                          <a:ea typeface="+mn-ea"/>
                          <a:cs typeface="+mn-cs"/>
                          <a:sym typeface="Arial"/>
                        </a:rPr>
                        <a:t>: Στάδιο υποβολής</a:t>
                      </a:r>
                      <a:r>
                        <a:rPr lang="el-GR" sz="1400" b="0" i="0" u="none" strike="noStrike" cap="none" baseline="0" dirty="0" smtClean="0">
                          <a:solidFill>
                            <a:schemeClr val="tx1"/>
                          </a:solidFill>
                          <a:effectLst/>
                          <a:latin typeface="+mn-lt"/>
                          <a:ea typeface="+mn-ea"/>
                          <a:cs typeface="+mn-cs"/>
                          <a:sym typeface="Arial"/>
                        </a:rPr>
                        <a:t> αιτήσεων (Μέχρι 23/9/2024: 127 από Θεσσαλία, 3 από Φθιώτιδα και 6 από Έβρο)</a:t>
                      </a:r>
                      <a:endParaRPr lang="el-GR" sz="1400" b="1" i="0" u="none" strike="noStrike" cap="none" dirty="0">
                        <a:solidFill>
                          <a:schemeClr val="tx1"/>
                        </a:solidFill>
                        <a:effectLst/>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541FA1-1158-20F2-289C-39BD240B5AD9}"/>
              </a:ext>
            </a:extLst>
          </p:cNvPr>
          <p:cNvSpPr>
            <a:spLocks noGrp="1"/>
          </p:cNvSpPr>
          <p:nvPr>
            <p:ph type="title"/>
          </p:nvPr>
        </p:nvSpPr>
        <p:spPr>
          <a:xfrm>
            <a:off x="344488" y="263525"/>
            <a:ext cx="11503025" cy="606425"/>
          </a:xfrm>
        </p:spPr>
        <p:txBody>
          <a:bodyPr/>
          <a:lstStyle/>
          <a:p>
            <a:pPr eaLnBrk="1" fontAlgn="auto" hangingPunct="1">
              <a:defRPr/>
            </a:pPr>
            <a:r>
              <a:rPr lang="el-GR" dirty="0" smtClean="0"/>
              <a:t>Υπουργείο Αγροτικής </a:t>
            </a:r>
            <a:r>
              <a:rPr lang="en-US" dirty="0" smtClean="0"/>
              <a:t>A</a:t>
            </a:r>
            <a:r>
              <a:rPr lang="el-GR" dirty="0" err="1" smtClean="0"/>
              <a:t>νάπτυξης</a:t>
            </a:r>
            <a:r>
              <a:rPr lang="el-GR" dirty="0" smtClean="0"/>
              <a:t> &amp; Τροφίμων</a:t>
            </a:r>
            <a:endParaRPr lang="x-none" sz="3200" dirty="0"/>
          </a:p>
        </p:txBody>
      </p:sp>
      <p:graphicFrame>
        <p:nvGraphicFramePr>
          <p:cNvPr id="3" name="Table 3">
            <a:extLst>
              <a:ext uri="{FF2B5EF4-FFF2-40B4-BE49-F238E27FC236}">
                <a16:creationId xmlns="" xmlns:a16="http://schemas.microsoft.com/office/drawing/2014/main" id="{4CB3AEEC-36DF-396B-015A-125416E7BB7B}"/>
              </a:ext>
            </a:extLst>
          </p:cNvPr>
          <p:cNvGraphicFramePr>
            <a:graphicFrameLocks noGrp="1"/>
          </p:cNvGraphicFramePr>
          <p:nvPr>
            <p:extLst>
              <p:ext uri="{D42A27DB-BD31-4B8C-83A1-F6EECF244321}">
                <p14:modId xmlns="" xmlns:p14="http://schemas.microsoft.com/office/powerpoint/2010/main" val="1556494699"/>
              </p:ext>
            </p:extLst>
          </p:nvPr>
        </p:nvGraphicFramePr>
        <p:xfrm>
          <a:off x="344488" y="1349375"/>
          <a:ext cx="11233150" cy="3560445"/>
        </p:xfrm>
        <a:graphic>
          <a:graphicData uri="http://schemas.openxmlformats.org/drawingml/2006/table">
            <a:tbl>
              <a:tblPr firstRow="1" bandRow="1"/>
              <a:tblGrid>
                <a:gridCol w="11233150">
                  <a:extLst>
                    <a:ext uri="{9D8B030D-6E8A-4147-A177-3AD203B41FA5}">
                      <a16:colId xmlns="" xmlns:a16="http://schemas.microsoft.com/office/drawing/2014/main" val="20000"/>
                    </a:ext>
                  </a:extLst>
                </a:gridCol>
              </a:tblGrid>
              <a:tr h="370840">
                <a:tc>
                  <a:txBody>
                    <a:bodyPr/>
                    <a:lstStyle/>
                    <a:p>
                      <a:r>
                        <a:rPr lang="el-GR" b="1" i="1" dirty="0" smtClean="0"/>
                        <a:t>Σχέδια Βελτίωσης</a:t>
                      </a:r>
                      <a:r>
                        <a:rPr lang="el-GR" b="1" i="1" baseline="0" dirty="0" smtClean="0"/>
                        <a:t> </a:t>
                      </a:r>
                      <a:endParaRPr lang="x-none" b="1" i="1" dirty="0"/>
                    </a:p>
                  </a:txBody>
                  <a:tcPr marL="91443" marR="91443">
                    <a:lnL w="12700" cmpd="sng">
                      <a:noFill/>
                      <a:prstDash val="solid"/>
                    </a:lnL>
                    <a:lnR w="12700" cmpd="sng">
                      <a:noFill/>
                      <a:prstDash val="solid"/>
                    </a:lnR>
                    <a:lnT w="12700" cmpd="sng">
                      <a:noFill/>
                      <a:prstDash val="soli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r>
                        <a:rPr lang="el-GR" dirty="0"/>
                        <a:t>Προϋπολογισμός</a:t>
                      </a:r>
                      <a:r>
                        <a:rPr lang="el-GR" dirty="0" smtClean="0"/>
                        <a:t>: </a:t>
                      </a:r>
                      <a:r>
                        <a:rPr lang="el-GR" b="1" dirty="0" smtClean="0"/>
                        <a:t>≈ 36,5 εκατ. €</a:t>
                      </a:r>
                      <a:endParaRPr lang="x-none" b="1"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p>
                      <a:pPr lvl="0"/>
                      <a:r>
                        <a:rPr lang="el-GR" dirty="0"/>
                        <a:t>Εκτιμώμενη</a:t>
                      </a:r>
                      <a:r>
                        <a:rPr lang="el-GR" baseline="0" dirty="0"/>
                        <a:t> </a:t>
                      </a:r>
                      <a:r>
                        <a:rPr lang="el-GR" dirty="0"/>
                        <a:t>ολοκλήρωση</a:t>
                      </a:r>
                      <a:r>
                        <a:rPr lang="el-GR" dirty="0" smtClean="0"/>
                        <a:t>: </a:t>
                      </a:r>
                      <a:r>
                        <a:rPr lang="el-GR" sz="1400" b="0" i="0" u="none" strike="noStrike" cap="none" dirty="0" smtClean="0">
                          <a:solidFill>
                            <a:schemeClr val="tx1"/>
                          </a:solidFill>
                          <a:latin typeface="+mn-lt"/>
                          <a:ea typeface="+mn-ea"/>
                          <a:cs typeface="+mn-cs"/>
                          <a:sym typeface="Arial"/>
                        </a:rPr>
                        <a:t>Οι Περιφέρειες ΑΜΘ, Θεσσαλίας και Στερεάς Ελλάδας μπορούν να περάσουν ως ανειλημμένες στο ΣΣ ΚΑΠ και άρα δεν υπάρχει επείγουσα ανάγκη ολοκλήρωσης. </a:t>
                      </a:r>
                      <a:endParaRPr lang="el-GR" sz="1400" b="0" i="0" u="none" strike="noStrike" cap="none" dirty="0">
                        <a:solidFill>
                          <a:schemeClr val="tx1"/>
                        </a:solidFill>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40">
                <a:tc>
                  <a:txBody>
                    <a:bodyPr/>
                    <a:lstStyle/>
                    <a:p>
                      <a:pPr marL="0" marR="0" lvl="0" indent="0" algn="just" defTabSz="914400" rtl="0" eaLnBrk="1" fontAlgn="ctr" latinLnBrk="0" hangingPunct="1">
                        <a:lnSpc>
                          <a:spcPct val="100000"/>
                        </a:lnSpc>
                        <a:spcBef>
                          <a:spcPts val="0"/>
                        </a:spcBef>
                        <a:spcAft>
                          <a:spcPts val="0"/>
                        </a:spcAft>
                        <a:buClr>
                          <a:srgbClr val="000000"/>
                        </a:buClr>
                        <a:buSzTx/>
                        <a:buFont typeface="Arial"/>
                        <a:buNone/>
                        <a:tabLst/>
                        <a:defRPr/>
                      </a:pPr>
                      <a:endParaRPr lang="el-GR" sz="1400" b="0" i="0" u="none" strike="noStrike" cap="none" dirty="0" smtClean="0">
                        <a:solidFill>
                          <a:schemeClr val="tx1"/>
                        </a:solidFill>
                        <a:latin typeface="+mn-lt"/>
                        <a:ea typeface="+mn-ea"/>
                        <a:cs typeface="+mn-cs"/>
                        <a:sym typeface="Arial"/>
                      </a:endParaRPr>
                    </a:p>
                    <a:p>
                      <a:pPr marL="0" marR="0" lvl="0" indent="0" algn="just" defTabSz="914400" rtl="0" eaLnBrk="1" fontAlgn="ctr" latinLnBrk="0" hangingPunct="1">
                        <a:lnSpc>
                          <a:spcPct val="100000"/>
                        </a:lnSpc>
                        <a:spcBef>
                          <a:spcPts val="0"/>
                        </a:spcBef>
                        <a:spcAft>
                          <a:spcPts val="0"/>
                        </a:spcAft>
                        <a:buClr>
                          <a:srgbClr val="000000"/>
                        </a:buClr>
                        <a:buSzTx/>
                        <a:buFont typeface="Arial"/>
                        <a:buNone/>
                        <a:tabLst/>
                        <a:defRPr/>
                      </a:pPr>
                      <a:r>
                        <a:rPr lang="el-GR" sz="1400" b="0" i="0" u="none" strike="noStrike" cap="none" dirty="0" smtClean="0">
                          <a:solidFill>
                            <a:schemeClr val="tx1"/>
                          </a:solidFill>
                          <a:latin typeface="+mn-lt"/>
                          <a:ea typeface="+mn-ea"/>
                          <a:cs typeface="+mn-cs"/>
                          <a:sym typeface="Arial"/>
                        </a:rPr>
                        <a:t>Εντάχθηκαν </a:t>
                      </a:r>
                      <a:r>
                        <a:rPr lang="el-GR" sz="1400" b="0" i="0" u="none" strike="noStrike" cap="none" dirty="0" smtClean="0">
                          <a:solidFill>
                            <a:schemeClr val="tx1"/>
                          </a:solidFill>
                          <a:latin typeface="+mn-lt"/>
                          <a:ea typeface="+mn-ea"/>
                          <a:cs typeface="+mn-cs"/>
                          <a:sym typeface="Arial"/>
                        </a:rPr>
                        <a:t>στα </a:t>
                      </a:r>
                      <a:r>
                        <a:rPr lang="el-GR" sz="1400" b="1" i="0" u="none" strike="noStrike" cap="none" dirty="0" smtClean="0">
                          <a:solidFill>
                            <a:schemeClr val="tx1"/>
                          </a:solidFill>
                          <a:latin typeface="+mn-lt"/>
                          <a:ea typeface="+mn-ea"/>
                          <a:cs typeface="+mn-cs"/>
                          <a:sym typeface="Arial"/>
                        </a:rPr>
                        <a:t>Σχέδια Βελτίωσης</a:t>
                      </a:r>
                      <a:r>
                        <a:rPr lang="el-GR" sz="1400" b="0" i="0" u="none" strike="noStrike" cap="none" dirty="0" smtClean="0">
                          <a:solidFill>
                            <a:schemeClr val="tx1"/>
                          </a:solidFill>
                          <a:latin typeface="+mn-lt"/>
                          <a:ea typeface="+mn-ea"/>
                          <a:cs typeface="+mn-cs"/>
                          <a:sym typeface="Arial"/>
                        </a:rPr>
                        <a:t>, όλοι οι επιλαχόντες της Θεσσαλίας. Ειδικότερα, εγκρίθηκαν </a:t>
                      </a:r>
                      <a:r>
                        <a:rPr lang="el-GR" sz="1400" b="1" i="0" u="none" strike="noStrike" cap="none" dirty="0" smtClean="0">
                          <a:solidFill>
                            <a:schemeClr val="tx1"/>
                          </a:solidFill>
                          <a:latin typeface="+mn-lt"/>
                          <a:ea typeface="+mn-ea"/>
                          <a:cs typeface="+mn-cs"/>
                          <a:sym typeface="Arial"/>
                        </a:rPr>
                        <a:t>επιπλέον 322 δικαιούχοι με 17.685.303 ευρώ</a:t>
                      </a:r>
                      <a:r>
                        <a:rPr lang="el-GR" sz="1400" b="0" i="0" u="none" strike="noStrike" cap="none" dirty="0" smtClean="0">
                          <a:solidFill>
                            <a:schemeClr val="tx1"/>
                          </a:solidFill>
                          <a:latin typeface="+mn-lt"/>
                          <a:ea typeface="+mn-ea"/>
                          <a:cs typeface="+mn-cs"/>
                          <a:sym typeface="Arial"/>
                        </a:rPr>
                        <a:t>, ενώ με τις αρχικές πιστώσεις καλύπτονταν 274 δικαιούχοι με 18.760.000 ευρώ. Άρα, συνολικά εγκρίνονται 598 δικαιούχοι με 36.445.303 ευρώ. Επιπλέον, τροποποιήθηκε το θεσμικό πλαίσιο ώστε να μην αντιμετωπίσουν πρόβλημα </a:t>
                      </a:r>
                      <a:r>
                        <a:rPr lang="el-GR" sz="1400" b="0" i="0" u="none" strike="noStrike" cap="none" dirty="0" err="1" smtClean="0">
                          <a:solidFill>
                            <a:schemeClr val="tx1"/>
                          </a:solidFill>
                          <a:latin typeface="+mn-lt"/>
                          <a:ea typeface="+mn-ea"/>
                          <a:cs typeface="+mn-cs"/>
                          <a:sym typeface="Arial"/>
                        </a:rPr>
                        <a:t>επιλεξιμότητας</a:t>
                      </a:r>
                      <a:r>
                        <a:rPr lang="el-GR" sz="1400" b="0" i="0" u="none" strike="noStrike" cap="none" dirty="0" smtClean="0">
                          <a:solidFill>
                            <a:schemeClr val="tx1"/>
                          </a:solidFill>
                          <a:latin typeface="+mn-lt"/>
                          <a:ea typeface="+mn-ea"/>
                          <a:cs typeface="+mn-cs"/>
                          <a:sym typeface="Arial"/>
                        </a:rPr>
                        <a:t> οι πληγέντες δικαιούχοι. </a:t>
                      </a:r>
                    </a:p>
                    <a:p>
                      <a:pPr marL="0" marR="0" lvl="0" indent="0" algn="just" defTabSz="914400" rtl="0" eaLnBrk="1" fontAlgn="ctr" latinLnBrk="0" hangingPunct="1">
                        <a:lnSpc>
                          <a:spcPct val="100000"/>
                        </a:lnSpc>
                        <a:spcBef>
                          <a:spcPts val="0"/>
                        </a:spcBef>
                        <a:spcAft>
                          <a:spcPts val="0"/>
                        </a:spcAft>
                        <a:buClr>
                          <a:srgbClr val="000000"/>
                        </a:buClr>
                        <a:buSzTx/>
                        <a:buFont typeface="Arial"/>
                        <a:buNone/>
                        <a:tabLst/>
                        <a:defRPr/>
                      </a:pPr>
                      <a:r>
                        <a:rPr lang="el-GR" sz="1400" b="0" i="0" u="none" strike="noStrike" cap="none" dirty="0" smtClean="0">
                          <a:solidFill>
                            <a:schemeClr val="tx1"/>
                          </a:solidFill>
                          <a:latin typeface="+mn-lt"/>
                          <a:ea typeface="+mn-ea"/>
                          <a:cs typeface="+mn-cs"/>
                          <a:sym typeface="Arial"/>
                        </a:rPr>
                        <a:t>Έχουν ολοκληρωθεί οι εντάξεις και οι δικαιούχοι προχωρούν στην υλοποίηση και συγκεκριμένα</a:t>
                      </a:r>
                      <a:r>
                        <a:rPr lang="el-GR" sz="1400" b="0" i="0" u="none" strike="noStrike" cap="none" baseline="0" dirty="0" smtClean="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11 εκκαθαρισμένα αιτήματα πληρωμής, δημόσια δαπάνη 370.000 ευρώ, 42 αιτήματα πληρωμής που έχουν υποβληθεί και είναι σε διάφορα στάδια αξιολόγησής τους (1,6 εκ. ευρώ) και περίπου 15 αιτήματα πληρωμής σε στάδιο επεξεργασίας από τους μελετητές (0,5 εκ. ευρώ).</a:t>
                      </a:r>
                    </a:p>
                    <a:p>
                      <a:pPr algn="just" fontAlgn="ctr"/>
                      <a:endParaRPr lang="el-GR" sz="1400" b="0" i="0" u="none" strike="noStrike" cap="none" dirty="0">
                        <a:solidFill>
                          <a:schemeClr val="tx1"/>
                        </a:solidFill>
                        <a:latin typeface="+mn-lt"/>
                        <a:ea typeface="+mn-ea"/>
                        <a:cs typeface="+mn-cs"/>
                        <a:sym typeface="Arial"/>
                      </a:endParaRPr>
                    </a:p>
                  </a:txBody>
                  <a:tcPr marL="9525" marR="9525" marT="9525" marB="0" anchor="ctr">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a:solidFill>
                            <a:schemeClr val="tx1"/>
                          </a:solidFill>
                          <a:effectLst/>
                          <a:latin typeface="+mn-lt"/>
                          <a:ea typeface="+mn-ea"/>
                          <a:cs typeface="+mn-cs"/>
                          <a:sym typeface="Arial"/>
                        </a:rPr>
                        <a:t>Πρόοδος υλοποίησης</a:t>
                      </a:r>
                      <a:r>
                        <a:rPr lang="el-GR" sz="1400" b="0" i="0" u="none" strike="noStrike" cap="none" dirty="0" smtClean="0">
                          <a:solidFill>
                            <a:schemeClr val="tx1"/>
                          </a:solidFill>
                          <a:effectLst/>
                          <a:latin typeface="+mn-lt"/>
                          <a:ea typeface="+mn-ea"/>
                          <a:cs typeface="+mn-cs"/>
                          <a:sym typeface="Arial"/>
                        </a:rPr>
                        <a:t>: 1% απορρόφηση και έως τέλος του</a:t>
                      </a:r>
                      <a:r>
                        <a:rPr lang="el-GR" sz="1400" b="0" i="0" u="none" strike="noStrike" cap="none" baseline="0" dirty="0" smtClean="0">
                          <a:solidFill>
                            <a:schemeClr val="tx1"/>
                          </a:solidFill>
                          <a:effectLst/>
                          <a:latin typeface="+mn-lt"/>
                          <a:ea typeface="+mn-ea"/>
                          <a:cs typeface="+mn-cs"/>
                          <a:sym typeface="Arial"/>
                        </a:rPr>
                        <a:t> έτους μπορεί να ανέλθει στο 10%</a:t>
                      </a:r>
                      <a:endParaRPr lang="el-GR" sz="1400" b="1" i="0" u="none" strike="noStrike" cap="none" dirty="0">
                        <a:solidFill>
                          <a:schemeClr val="tx1"/>
                        </a:solidFill>
                        <a:effectLst/>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541FA1-1158-20F2-289C-39BD240B5AD9}"/>
              </a:ext>
            </a:extLst>
          </p:cNvPr>
          <p:cNvSpPr>
            <a:spLocks noGrp="1"/>
          </p:cNvSpPr>
          <p:nvPr>
            <p:ph type="title"/>
          </p:nvPr>
        </p:nvSpPr>
        <p:spPr>
          <a:xfrm>
            <a:off x="344488" y="263525"/>
            <a:ext cx="11503025" cy="606425"/>
          </a:xfrm>
        </p:spPr>
        <p:txBody>
          <a:bodyPr/>
          <a:lstStyle/>
          <a:p>
            <a:pPr eaLnBrk="1" fontAlgn="auto" hangingPunct="1">
              <a:defRPr/>
            </a:pPr>
            <a:r>
              <a:rPr lang="el-GR" dirty="0" smtClean="0"/>
              <a:t>Υπουργείο Αγροτικής </a:t>
            </a:r>
            <a:r>
              <a:rPr lang="en-US" dirty="0" smtClean="0"/>
              <a:t>A</a:t>
            </a:r>
            <a:r>
              <a:rPr lang="el-GR" dirty="0" err="1" smtClean="0"/>
              <a:t>νάπτυξης</a:t>
            </a:r>
            <a:r>
              <a:rPr lang="el-GR" dirty="0" smtClean="0"/>
              <a:t> &amp; Τροφίμων</a:t>
            </a:r>
            <a:endParaRPr lang="x-none" sz="3200" dirty="0"/>
          </a:p>
        </p:txBody>
      </p:sp>
      <p:graphicFrame>
        <p:nvGraphicFramePr>
          <p:cNvPr id="3" name="Table 3">
            <a:extLst>
              <a:ext uri="{FF2B5EF4-FFF2-40B4-BE49-F238E27FC236}">
                <a16:creationId xmlns="" xmlns:a16="http://schemas.microsoft.com/office/drawing/2014/main" id="{4CB3AEEC-36DF-396B-015A-125416E7BB7B}"/>
              </a:ext>
            </a:extLst>
          </p:cNvPr>
          <p:cNvGraphicFramePr>
            <a:graphicFrameLocks noGrp="1"/>
          </p:cNvGraphicFramePr>
          <p:nvPr>
            <p:extLst>
              <p:ext uri="{D42A27DB-BD31-4B8C-83A1-F6EECF244321}">
                <p14:modId xmlns="" xmlns:p14="http://schemas.microsoft.com/office/powerpoint/2010/main" val="1556494699"/>
              </p:ext>
            </p:extLst>
          </p:nvPr>
        </p:nvGraphicFramePr>
        <p:xfrm>
          <a:off x="250167" y="1012945"/>
          <a:ext cx="11275714" cy="3773805"/>
        </p:xfrm>
        <a:graphic>
          <a:graphicData uri="http://schemas.openxmlformats.org/drawingml/2006/table">
            <a:tbl>
              <a:tblPr firstRow="1" bandRow="1"/>
              <a:tblGrid>
                <a:gridCol w="11275714">
                  <a:extLst>
                    <a:ext uri="{9D8B030D-6E8A-4147-A177-3AD203B41FA5}">
                      <a16:colId xmlns="" xmlns:a16="http://schemas.microsoft.com/office/drawing/2014/main" val="20000"/>
                    </a:ext>
                  </a:extLst>
                </a:gridCol>
              </a:tblGrid>
              <a:tr h="370840">
                <a:tc>
                  <a:txBody>
                    <a:bodyPr/>
                    <a:lstStyle/>
                    <a:p>
                      <a:r>
                        <a:rPr lang="el-GR" b="1" i="1" dirty="0" smtClean="0"/>
                        <a:t>Νέο πρόγραμμα </a:t>
                      </a:r>
                      <a:r>
                        <a:rPr lang="el-GR" b="1" i="1" dirty="0" err="1" smtClean="0"/>
                        <a:t>απονιτροποίησης</a:t>
                      </a:r>
                      <a:r>
                        <a:rPr lang="el-GR" b="1" i="1" baseline="0" dirty="0" smtClean="0"/>
                        <a:t> </a:t>
                      </a:r>
                      <a:endParaRPr lang="x-none" b="1" i="1" dirty="0"/>
                    </a:p>
                  </a:txBody>
                  <a:tcPr marL="91443" marR="91443">
                    <a:lnL w="12700" cmpd="sng">
                      <a:noFill/>
                      <a:prstDash val="solid"/>
                    </a:lnL>
                    <a:lnR w="12700" cmpd="sng">
                      <a:noFill/>
                      <a:prstDash val="solid"/>
                    </a:lnR>
                    <a:lnT w="12700" cmpd="sng">
                      <a:noFill/>
                      <a:prstDash val="soli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pPr algn="l"/>
                      <a:r>
                        <a:rPr lang="el-GR" dirty="0"/>
                        <a:t>Προϋπολογισμός</a:t>
                      </a:r>
                      <a:r>
                        <a:rPr lang="el-GR" dirty="0" smtClean="0"/>
                        <a:t>: </a:t>
                      </a:r>
                      <a:r>
                        <a:rPr lang="el-GR" b="1" dirty="0" smtClean="0"/>
                        <a:t>150 εκατ. € (+ 53 εκατ.  </a:t>
                      </a:r>
                      <a:r>
                        <a:rPr lang="el-GR" b="1" dirty="0" err="1" smtClean="0"/>
                        <a:t>υπερδέσμευση</a:t>
                      </a:r>
                      <a:r>
                        <a:rPr lang="el-GR" b="1" dirty="0" smtClean="0"/>
                        <a:t>)</a:t>
                      </a:r>
                      <a:endParaRPr lang="x-none" b="1"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p>
                      <a:r>
                        <a:rPr lang="el-GR" dirty="0"/>
                        <a:t>Εκτιμώμενη</a:t>
                      </a:r>
                      <a:r>
                        <a:rPr lang="el-GR" baseline="0" dirty="0"/>
                        <a:t> </a:t>
                      </a:r>
                      <a:r>
                        <a:rPr lang="el-GR" dirty="0"/>
                        <a:t>ολοκλήρωση</a:t>
                      </a:r>
                      <a:r>
                        <a:rPr lang="el-GR" dirty="0" smtClean="0"/>
                        <a:t>: σε 2 έτη</a:t>
                      </a:r>
                      <a:endParaRPr lang="x-none" dirty="0"/>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40">
                <a:tc>
                  <a:txBody>
                    <a:bodyPr/>
                    <a:lstStyle/>
                    <a:p>
                      <a:pPr lvl="0" algn="just"/>
                      <a:endParaRPr lang="el-GR" sz="1400" b="0" i="0" u="none" strike="noStrike" cap="none" dirty="0" smtClean="0">
                        <a:solidFill>
                          <a:schemeClr val="tx1"/>
                        </a:solidFill>
                        <a:latin typeface="+mn-lt"/>
                        <a:ea typeface="+mn-ea"/>
                        <a:cs typeface="+mn-cs"/>
                        <a:sym typeface="Arial"/>
                      </a:endParaRPr>
                    </a:p>
                    <a:p>
                      <a:pPr lvl="0" algn="just"/>
                      <a:r>
                        <a:rPr lang="el-GR" sz="1400" b="0" i="0" u="none" strike="noStrike" cap="none" dirty="0" smtClean="0">
                          <a:solidFill>
                            <a:schemeClr val="tx1"/>
                          </a:solidFill>
                          <a:latin typeface="+mn-lt"/>
                          <a:ea typeface="+mn-ea"/>
                          <a:cs typeface="+mn-cs"/>
                          <a:sym typeface="Arial"/>
                        </a:rPr>
                        <a:t>Προβλέφθηκε </a:t>
                      </a:r>
                      <a:r>
                        <a:rPr lang="el-GR" sz="1400" b="0" i="0" u="none" strike="noStrike" cap="none" dirty="0" smtClean="0">
                          <a:solidFill>
                            <a:schemeClr val="tx1"/>
                          </a:solidFill>
                          <a:latin typeface="+mn-lt"/>
                          <a:ea typeface="+mn-ea"/>
                          <a:cs typeface="+mn-cs"/>
                          <a:sym typeface="Arial"/>
                        </a:rPr>
                        <a:t>η </a:t>
                      </a:r>
                      <a:r>
                        <a:rPr lang="el-GR" sz="1400" b="1" i="0" u="none" strike="noStrike" cap="none" dirty="0" smtClean="0">
                          <a:solidFill>
                            <a:schemeClr val="tx1"/>
                          </a:solidFill>
                          <a:latin typeface="+mn-lt"/>
                          <a:ea typeface="+mn-ea"/>
                          <a:cs typeface="+mn-cs"/>
                          <a:sym typeface="Arial"/>
                        </a:rPr>
                        <a:t>ενεργοποίηση δύο προγραμμάτων για την </a:t>
                      </a:r>
                      <a:r>
                        <a:rPr lang="el-GR" sz="1400" b="1" i="0" u="none" strike="noStrike" cap="none" dirty="0" err="1" smtClean="0">
                          <a:solidFill>
                            <a:schemeClr val="tx1"/>
                          </a:solidFill>
                          <a:latin typeface="+mn-lt"/>
                          <a:ea typeface="+mn-ea"/>
                          <a:cs typeface="+mn-cs"/>
                          <a:sym typeface="Arial"/>
                        </a:rPr>
                        <a:t>απονιτροποίηση</a:t>
                      </a:r>
                      <a:r>
                        <a:rPr lang="el-GR" sz="1400" b="1" i="0" u="none" strike="noStrike" cap="none" dirty="0" smtClean="0">
                          <a:solidFill>
                            <a:schemeClr val="tx1"/>
                          </a:solidFill>
                          <a:latin typeface="+mn-lt"/>
                          <a:ea typeface="+mn-ea"/>
                          <a:cs typeface="+mn-cs"/>
                          <a:sym typeface="Arial"/>
                        </a:rPr>
                        <a:t> ύψους 150 εκατ. ευρώ</a:t>
                      </a:r>
                      <a:r>
                        <a:rPr lang="el-GR" sz="1400" b="0" i="0" u="none" strike="noStrike" cap="none" dirty="0" smtClean="0">
                          <a:solidFill>
                            <a:schemeClr val="tx1"/>
                          </a:solidFill>
                          <a:latin typeface="+mn-lt"/>
                          <a:ea typeface="+mn-ea"/>
                          <a:cs typeface="+mn-cs"/>
                          <a:sym typeface="Arial"/>
                        </a:rPr>
                        <a:t>. Το ένα με νέα πρόσκληση για τις περιοχές της Θεσσαλίας, Β. Φθιώτιδας και </a:t>
                      </a:r>
                      <a:r>
                        <a:rPr lang="el-GR" sz="1400" b="0" i="0" u="none" strike="noStrike" cap="none" dirty="0" smtClean="0">
                          <a:solidFill>
                            <a:schemeClr val="tx1"/>
                          </a:solidFill>
                          <a:latin typeface="+mn-lt"/>
                          <a:ea typeface="+mn-ea"/>
                          <a:cs typeface="+mn-cs"/>
                          <a:sym typeface="Arial"/>
                        </a:rPr>
                        <a:t>Έβρου (</a:t>
                      </a:r>
                      <a:r>
                        <a:rPr lang="el-GR" sz="1400" b="0" i="0" u="sng" strike="noStrike" cap="none" dirty="0" smtClean="0">
                          <a:solidFill>
                            <a:schemeClr val="tx1"/>
                          </a:solidFill>
                          <a:latin typeface="+mn-lt"/>
                          <a:ea typeface="+mn-ea"/>
                          <a:cs typeface="+mn-cs"/>
                          <a:sym typeface="Arial"/>
                        </a:rPr>
                        <a:t>αποκλειστικά για τους παραγωγούς των επιλέξιμων πλημμυροπαθών περιοχών)</a:t>
                      </a:r>
                      <a:r>
                        <a:rPr lang="el-GR" sz="1400" b="0" i="0" u="none" strike="noStrike" cap="none" dirty="0" smtClean="0">
                          <a:solidFill>
                            <a:schemeClr val="tx1"/>
                          </a:solidFill>
                          <a:latin typeface="+mn-lt"/>
                          <a:ea typeface="+mn-ea"/>
                          <a:cs typeface="+mn-cs"/>
                          <a:sym typeface="Arial"/>
                        </a:rPr>
                        <a:t>, </a:t>
                      </a:r>
                      <a:r>
                        <a:rPr lang="el-GR" sz="1400" b="0" i="0" u="none" strike="noStrike" cap="none" dirty="0" smtClean="0">
                          <a:solidFill>
                            <a:schemeClr val="tx1"/>
                          </a:solidFill>
                          <a:latin typeface="+mn-lt"/>
                          <a:ea typeface="+mn-ea"/>
                          <a:cs typeface="+mn-cs"/>
                          <a:sym typeface="Arial"/>
                        </a:rPr>
                        <a:t>ύψους </a:t>
                      </a:r>
                      <a:r>
                        <a:rPr lang="el-GR" sz="1400" b="1" i="0" u="none" strike="noStrike" cap="none" dirty="0" smtClean="0">
                          <a:solidFill>
                            <a:schemeClr val="tx1"/>
                          </a:solidFill>
                          <a:latin typeface="+mn-lt"/>
                          <a:ea typeface="+mn-ea"/>
                          <a:cs typeface="+mn-cs"/>
                          <a:sym typeface="Arial"/>
                        </a:rPr>
                        <a:t>100 εκατ. ευρώ </a:t>
                      </a:r>
                      <a:r>
                        <a:rPr lang="el-GR" sz="1400" b="0" i="0" u="none" strike="noStrike" cap="none" dirty="0" smtClean="0">
                          <a:solidFill>
                            <a:schemeClr val="tx1"/>
                          </a:solidFill>
                          <a:latin typeface="+mn-lt"/>
                          <a:ea typeface="+mn-ea"/>
                          <a:cs typeface="+mn-cs"/>
                          <a:sym typeface="Arial"/>
                        </a:rPr>
                        <a:t>με διετή διάρκεια και το άλλο με παράταση της υφιστάμενης πρόσκλησης για ένα έτος, με εφαρμογή σε όλη τη χώρα, ύψους </a:t>
                      </a:r>
                      <a:r>
                        <a:rPr lang="el-GR" sz="1400" b="1" i="0" u="none" strike="noStrike" cap="none" dirty="0" smtClean="0">
                          <a:solidFill>
                            <a:schemeClr val="tx1"/>
                          </a:solidFill>
                          <a:latin typeface="+mn-lt"/>
                          <a:ea typeface="+mn-ea"/>
                          <a:cs typeface="+mn-cs"/>
                          <a:sym typeface="Arial"/>
                        </a:rPr>
                        <a:t>50 εκατ. ευρώ</a:t>
                      </a:r>
                      <a:r>
                        <a:rPr lang="el-GR" sz="1400" b="0" i="0" u="none" strike="noStrike" cap="none" dirty="0" smtClean="0">
                          <a:solidFill>
                            <a:schemeClr val="tx1"/>
                          </a:solidFill>
                          <a:latin typeface="+mn-lt"/>
                          <a:ea typeface="+mn-ea"/>
                          <a:cs typeface="+mn-cs"/>
                          <a:sym typeface="Arial"/>
                        </a:rPr>
                        <a:t>. </a:t>
                      </a:r>
                    </a:p>
                    <a:p>
                      <a:pPr algn="just"/>
                      <a:endParaRPr lang="el-GR" sz="1400" b="0" i="0" u="none" strike="noStrike" cap="none" dirty="0" smtClean="0">
                        <a:solidFill>
                          <a:schemeClr val="tx1"/>
                        </a:solidFill>
                        <a:latin typeface="+mn-lt"/>
                        <a:ea typeface="+mn-ea"/>
                        <a:cs typeface="+mn-cs"/>
                        <a:sym typeface="Arial"/>
                      </a:endParaRPr>
                    </a:p>
                    <a:p>
                      <a:pPr algn="just"/>
                      <a:endParaRPr lang="el-GR" sz="1400" b="0" i="0" u="none" strike="noStrike" cap="none" dirty="0" smtClean="0">
                        <a:solidFill>
                          <a:schemeClr val="tx1"/>
                        </a:solidFill>
                        <a:latin typeface="+mn-lt"/>
                        <a:ea typeface="+mn-ea"/>
                        <a:cs typeface="+mn-cs"/>
                        <a:sym typeface="Arial"/>
                      </a:endParaRPr>
                    </a:p>
                  </a:txBody>
                  <a:tcPr marL="9525" marR="9525" marT="9525" marB="0" anchor="ctr">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a:solidFill>
                            <a:schemeClr val="tx1"/>
                          </a:solidFill>
                          <a:effectLst/>
                          <a:latin typeface="+mn-lt"/>
                          <a:ea typeface="+mn-ea"/>
                          <a:cs typeface="+mn-cs"/>
                          <a:sym typeface="Arial"/>
                        </a:rPr>
                        <a:t>Πρόοδος </a:t>
                      </a:r>
                      <a:r>
                        <a:rPr lang="el-GR" sz="1400" b="0" i="0" u="none" strike="noStrike" cap="none" dirty="0" smtClean="0">
                          <a:solidFill>
                            <a:schemeClr val="tx1"/>
                          </a:solidFill>
                          <a:effectLst/>
                          <a:latin typeface="+mn-lt"/>
                          <a:ea typeface="+mn-ea"/>
                          <a:cs typeface="+mn-cs"/>
                          <a:sym typeface="Arial"/>
                        </a:rPr>
                        <a:t>υλοποίησης: </a:t>
                      </a:r>
                      <a:r>
                        <a:rPr lang="el-GR" sz="1400" b="0" i="0" u="none" strike="noStrike" cap="none" dirty="0" smtClean="0">
                          <a:solidFill>
                            <a:schemeClr val="tx1"/>
                          </a:solidFill>
                          <a:latin typeface="+mn-lt"/>
                          <a:ea typeface="+mn-ea"/>
                          <a:cs typeface="+mn-cs"/>
                          <a:sym typeface="Arial"/>
                        </a:rPr>
                        <a:t>Έχουν ήδη εκδοθεί το θεσμικό πλαίσιο και οι προσκλήσεις και για τα δύο </a:t>
                      </a:r>
                      <a:r>
                        <a:rPr lang="el-GR" sz="1400" b="0" i="0" u="none" strike="noStrike" cap="none" dirty="0" smtClean="0">
                          <a:solidFill>
                            <a:schemeClr val="tx1"/>
                          </a:solidFill>
                          <a:latin typeface="+mn-lt"/>
                          <a:ea typeface="+mn-ea"/>
                          <a:cs typeface="+mn-cs"/>
                          <a:sym typeface="Arial"/>
                        </a:rPr>
                        <a:t>προγράμματα. </a:t>
                      </a:r>
                      <a:r>
                        <a:rPr lang="el-GR" sz="1400" b="0" i="0" u="none" strike="noStrike" cap="none" dirty="0" smtClean="0">
                          <a:solidFill>
                            <a:schemeClr val="tx1"/>
                          </a:solidFill>
                          <a:latin typeface="+mn-lt"/>
                          <a:ea typeface="+mn-ea"/>
                          <a:cs typeface="+mn-cs"/>
                          <a:sym typeface="Arial"/>
                        </a:rPr>
                        <a:t>Επίσης, έχουν ολοκληρωθεί οι εντάξεις των δικαιούχων και μάλιστα στη νέα πρόσκληση ύψους 100 εκ. € πραγματοποιήθηκε </a:t>
                      </a:r>
                      <a:r>
                        <a:rPr lang="el-GR" sz="1400" b="0" i="0" u="none" strike="noStrike" cap="none" dirty="0" err="1" smtClean="0">
                          <a:solidFill>
                            <a:schemeClr val="tx1"/>
                          </a:solidFill>
                          <a:latin typeface="+mn-lt"/>
                          <a:ea typeface="+mn-ea"/>
                          <a:cs typeface="+mn-cs"/>
                          <a:sym typeface="Arial"/>
                        </a:rPr>
                        <a:t>υπερδέσμευση</a:t>
                      </a:r>
                      <a:r>
                        <a:rPr lang="el-GR" sz="1400" b="0" i="0" u="none" strike="noStrike" cap="none" dirty="0" smtClean="0">
                          <a:solidFill>
                            <a:schemeClr val="tx1"/>
                          </a:solidFill>
                          <a:latin typeface="+mn-lt"/>
                          <a:ea typeface="+mn-ea"/>
                          <a:cs typeface="+mn-cs"/>
                          <a:sym typeface="Arial"/>
                        </a:rPr>
                        <a:t> επιπλέον πόρων της τάξης των 53 εκ. € για την ικανοποίηση του συνόλου της ζήτησης που εκδηλώθηκε (</a:t>
                      </a:r>
                      <a:r>
                        <a:rPr lang="el-GR" sz="1400" b="1" i="0" u="none" strike="noStrike" cap="none" dirty="0" smtClean="0">
                          <a:solidFill>
                            <a:schemeClr val="tx1"/>
                          </a:solidFill>
                          <a:latin typeface="+mn-lt"/>
                          <a:ea typeface="+mn-ea"/>
                          <a:cs typeface="+mn-cs"/>
                          <a:sym typeface="Arial"/>
                        </a:rPr>
                        <a:t>11.904 δικαιούχοι</a:t>
                      </a:r>
                      <a:r>
                        <a:rPr lang="el-GR" sz="1400" b="0" i="0" u="none" strike="noStrike" cap="none" dirty="0" smtClean="0">
                          <a:solidFill>
                            <a:schemeClr val="tx1"/>
                          </a:solidFill>
                          <a:latin typeface="+mn-lt"/>
                          <a:ea typeface="+mn-ea"/>
                          <a:cs typeface="+mn-cs"/>
                          <a:sym typeface="Arial"/>
                        </a:rPr>
                        <a:t>). </a:t>
                      </a:r>
                      <a:endParaRPr lang="el-GR" sz="1400" b="0" i="0" u="none" strike="noStrike" cap="none" dirty="0" smtClean="0">
                        <a:solidFill>
                          <a:schemeClr val="tx1"/>
                        </a:solidFill>
                        <a:latin typeface="+mn-lt"/>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l-GR" sz="1400" b="1" i="0" u="sng" strike="noStrike" cap="none" dirty="0" smtClean="0">
                          <a:solidFill>
                            <a:schemeClr val="tx1"/>
                          </a:solidFill>
                          <a:latin typeface="+mn-lt"/>
                          <a:ea typeface="+mn-ea"/>
                          <a:cs typeface="+mn-cs"/>
                          <a:sym typeface="Arial"/>
                        </a:rPr>
                        <a:t>Συνεπώς </a:t>
                      </a:r>
                      <a:r>
                        <a:rPr lang="el-GR" sz="1400" b="1" i="0" u="sng" strike="noStrike" cap="none" dirty="0" smtClean="0">
                          <a:solidFill>
                            <a:schemeClr val="tx1"/>
                          </a:solidFill>
                          <a:latin typeface="+mn-lt"/>
                          <a:ea typeface="+mn-ea"/>
                          <a:cs typeface="+mn-cs"/>
                          <a:sym typeface="Arial"/>
                        </a:rPr>
                        <a:t>οι διαθέσιμοι πόροι για τα δύο προγράμματα ανέρχονται πλέον στα 203 εκ. €.</a:t>
                      </a:r>
                      <a:endParaRPr lang="el-GR" sz="1400" b="0" i="0" u="none" strike="noStrike" cap="none" dirty="0" smtClean="0">
                        <a:solidFill>
                          <a:schemeClr val="tx1"/>
                        </a:solidFill>
                        <a:latin typeface="+mn-lt"/>
                        <a:ea typeface="+mn-ea"/>
                        <a:cs typeface="+mn-cs"/>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l-GR" sz="1400" b="1" i="0" u="none" strike="noStrike" cap="none" dirty="0">
                        <a:solidFill>
                          <a:schemeClr val="tx1"/>
                        </a:solidFill>
                        <a:effectLst/>
                        <a:latin typeface="+mn-lt"/>
                        <a:ea typeface="+mn-ea"/>
                        <a:cs typeface="+mn-cs"/>
                        <a:sym typeface="Arial"/>
                      </a:endParaRPr>
                    </a:p>
                  </a:txBody>
                  <a:tcPr marL="91443" marR="91443">
                    <a:lnL w="12700" cmpd="sng">
                      <a:noFill/>
                      <a:prstDash val="solid"/>
                    </a:lnL>
                    <a:lnR w="12700" cmpd="sng">
                      <a:noFill/>
                      <a:prstDash val="solid"/>
                    </a:lnR>
                    <a:lnT w="19050" cap="flat" cmpd="sng" algn="ctr">
                      <a:solidFill>
                        <a:schemeClr val="accent3">
                          <a:lumMod val="7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1312</TotalTime>
  <Words>1963</Words>
  <Application>Microsoft Office PowerPoint</Application>
  <PresentationFormat>Προσαρμογή</PresentationFormat>
  <Paragraphs>159</Paragraphs>
  <Slides>16</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16</vt:i4>
      </vt:variant>
    </vt:vector>
  </HeadingPairs>
  <TitlesOfParts>
    <vt:vector size="18" baseType="lpstr">
      <vt:lpstr>Θέμα του Office</vt:lpstr>
      <vt:lpstr>1_Office Theme</vt:lpstr>
      <vt:lpstr>Διαφάνεια 1</vt:lpstr>
      <vt:lpstr>Διαφάνεια 2</vt:lpstr>
      <vt:lpstr>Υπουργείο Αγροτικής Aνάπτυξης &amp; Τροφίμων</vt:lpstr>
      <vt:lpstr>Υπουργείο Αγροτικής Aνάπτυξης &amp; Τροφίμων</vt:lpstr>
      <vt:lpstr>Υπουργείο Αγροτικής Aνάπτυξης &amp; Τροφίμων</vt:lpstr>
      <vt:lpstr>Υπουργείο Αγροτικής Aνάπτυξης &amp; Τροφίμων</vt:lpstr>
      <vt:lpstr>Υπουργείο Αγροτικής Aνάπτυξης &amp; Τροφίμων</vt:lpstr>
      <vt:lpstr>Υπουργείο Αγροτικής Aνάπτυξης &amp; Τροφίμων</vt:lpstr>
      <vt:lpstr>Υπουργείο Αγροτικής Aνάπτυξης &amp; Τροφίμων</vt:lpstr>
      <vt:lpstr>Υπουργείο Αγροτικής Aνάπτυξης &amp; Τροφίμων</vt:lpstr>
      <vt:lpstr>Υπουργείο Αγροτικής Aνάπτυξης &amp; Τροφίμων</vt:lpstr>
      <vt:lpstr>Υπουργείο Αγροτικής Aνάπτυξης &amp; Τροφίμων</vt:lpstr>
      <vt:lpstr>Υπουργείο Αγροτικής Aνάπτυξης &amp; Τροφίμων</vt:lpstr>
      <vt:lpstr>Υπουργείο Αγροτικής Aνάπτυξης &amp; Τροφίμων</vt:lpstr>
      <vt:lpstr>Υπουργείο Αγροτικής Aνάπτυξης &amp; Τροφίμων</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Kalomoira Souliou</dc:creator>
  <cp:lastModifiedBy>ksouliou</cp:lastModifiedBy>
  <cp:revision>127</cp:revision>
  <dcterms:modified xsi:type="dcterms:W3CDTF">2024-09-26T13:28:43Z</dcterms:modified>
</cp:coreProperties>
</file>