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2"/>
  </p:notesMasterIdLst>
  <p:sldIdLst>
    <p:sldId id="256" r:id="rId2"/>
    <p:sldId id="257" r:id="rId3"/>
    <p:sldId id="265" r:id="rId4"/>
    <p:sldId id="267" r:id="rId5"/>
    <p:sldId id="268" r:id="rId6"/>
    <p:sldId id="272" r:id="rId7"/>
    <p:sldId id="258" r:id="rId8"/>
    <p:sldId id="269" r:id="rId9"/>
    <p:sldId id="270" r:id="rId10"/>
    <p:sldId id="260" r:id="rId11"/>
    <p:sldId id="271" r:id="rId12"/>
    <p:sldId id="262" r:id="rId13"/>
    <p:sldId id="263"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Lst>
  <p:sldSz cx="9144000" cy="5143500" type="screen16x9"/>
  <p:notesSz cx="6797675" cy="9928225"/>
  <p:defaultTextStyle>
    <a:lvl1pPr marL="0" algn="l" rtl="0" latinLnBrk="0">
      <a:defRPr lang="el-GR" sz="1800" kern="1200">
        <a:solidFill>
          <a:schemeClr val="tx1"/>
        </a:solidFill>
        <a:latin typeface="+mn-lt"/>
        <a:ea typeface="+mn-ea"/>
        <a:cs typeface="+mn-cs"/>
      </a:defRPr>
    </a:lvl1pPr>
    <a:lvl2pPr marL="457200" algn="l" rtl="0" latinLnBrk="0">
      <a:defRPr lang="el-GR" sz="1800" kern="1200">
        <a:solidFill>
          <a:schemeClr val="tx1"/>
        </a:solidFill>
        <a:latin typeface="+mn-lt"/>
        <a:ea typeface="+mn-ea"/>
        <a:cs typeface="+mn-cs"/>
      </a:defRPr>
    </a:lvl2pPr>
    <a:lvl3pPr marL="914400" algn="l" rtl="0" latinLnBrk="0">
      <a:defRPr lang="el-GR" sz="1800" kern="1200">
        <a:solidFill>
          <a:schemeClr val="tx1"/>
        </a:solidFill>
        <a:latin typeface="+mn-lt"/>
        <a:ea typeface="+mn-ea"/>
        <a:cs typeface="+mn-cs"/>
      </a:defRPr>
    </a:lvl3pPr>
    <a:lvl4pPr marL="1371600" algn="l" rtl="0" latinLnBrk="0">
      <a:defRPr lang="el-GR" sz="1800" kern="1200">
        <a:solidFill>
          <a:schemeClr val="tx1"/>
        </a:solidFill>
        <a:latin typeface="+mn-lt"/>
        <a:ea typeface="+mn-ea"/>
        <a:cs typeface="+mn-cs"/>
      </a:defRPr>
    </a:lvl4pPr>
    <a:lvl5pPr marL="1828800" algn="l" rtl="0" latinLnBrk="0">
      <a:defRPr lang="el-GR" sz="1800" kern="1200">
        <a:solidFill>
          <a:schemeClr val="tx1"/>
        </a:solidFill>
        <a:latin typeface="+mn-lt"/>
        <a:ea typeface="+mn-ea"/>
        <a:cs typeface="+mn-cs"/>
      </a:defRPr>
    </a:lvl5pPr>
    <a:lvl6pPr marL="2286000" algn="l" rtl="0" latinLnBrk="0">
      <a:defRPr lang="el-GR" sz="1800" kern="1200">
        <a:solidFill>
          <a:schemeClr val="tx1"/>
        </a:solidFill>
        <a:latin typeface="+mn-lt"/>
        <a:ea typeface="+mn-ea"/>
        <a:cs typeface="+mn-cs"/>
      </a:defRPr>
    </a:lvl6pPr>
    <a:lvl7pPr marL="2743200" algn="l" rtl="0" latinLnBrk="0">
      <a:defRPr lang="el-GR" sz="1800" kern="1200">
        <a:solidFill>
          <a:schemeClr val="tx1"/>
        </a:solidFill>
        <a:latin typeface="+mn-lt"/>
        <a:ea typeface="+mn-ea"/>
        <a:cs typeface="+mn-cs"/>
      </a:defRPr>
    </a:lvl7pPr>
    <a:lvl8pPr marL="3200400" algn="l" rtl="0" latinLnBrk="0">
      <a:defRPr lang="el-GR" sz="1800" kern="1200">
        <a:solidFill>
          <a:schemeClr val="tx1"/>
        </a:solidFill>
        <a:latin typeface="+mn-lt"/>
        <a:ea typeface="+mn-ea"/>
        <a:cs typeface="+mn-cs"/>
      </a:defRPr>
    </a:lvl8pPr>
    <a:lvl9pPr marL="3657600" algn="l" rtl="0" latinLnBrk="0">
      <a:defRPr lang="el-GR"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30" autoAdjust="0"/>
    <p:restoredTop sz="87621" autoAdjust="0"/>
  </p:normalViewPr>
  <p:slideViewPr>
    <p:cSldViewPr>
      <p:cViewPr varScale="1">
        <p:scale>
          <a:sx n="135" d="100"/>
          <a:sy n="135" d="100"/>
        </p:scale>
        <p:origin x="-924" y="-96"/>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rtlCol="0"/>
          <a:lstStyle>
            <a:lvl1pPr algn="l" latinLnBrk="0">
              <a:defRPr lang="el-GR" sz="1200"/>
            </a:lvl1pPr>
            <a:extLst/>
          </a:lstStyle>
          <a:p>
            <a:endParaRPr lang="el-GR"/>
          </a:p>
        </p:txBody>
      </p:sp>
      <p:sp>
        <p:nvSpPr>
          <p:cNvPr id="3" name="Date Placeholder 2"/>
          <p:cNvSpPr>
            <a:spLocks noGrp="1"/>
          </p:cNvSpPr>
          <p:nvPr>
            <p:ph type="dt" idx="1"/>
          </p:nvPr>
        </p:nvSpPr>
        <p:spPr>
          <a:xfrm>
            <a:off x="3850443" y="0"/>
            <a:ext cx="2945659" cy="496411"/>
          </a:xfrm>
          <a:prstGeom prst="rect">
            <a:avLst/>
          </a:prstGeom>
        </p:spPr>
        <p:txBody>
          <a:bodyPr vert="horz" rtlCol="0"/>
          <a:lstStyle>
            <a:lvl1pPr algn="r" latinLnBrk="0">
              <a:defRPr lang="el-GR" sz="1200"/>
            </a:lvl1pPr>
            <a:extLst/>
          </a:lstStyle>
          <a:p>
            <a:fld id="{A8ADFD5B-A66C-449C-B6E8-FB716D07777D}" type="datetimeFigureOut">
              <a:rPr/>
              <a:pPr/>
              <a:t>30/6/2006</a:t>
            </a:fld>
            <a:endParaRPr lang="el-GR"/>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rtlCol="0" anchor="ctr"/>
          <a:lstStyle>
            <a:extLst/>
          </a:lstStyle>
          <a:p>
            <a:endParaRPr lang="el-GR"/>
          </a:p>
        </p:txBody>
      </p:sp>
      <p:sp>
        <p:nvSpPr>
          <p:cNvPr id="5" name="Notes Placeholder 4"/>
          <p:cNvSpPr>
            <a:spLocks noGrp="1"/>
          </p:cNvSpPr>
          <p:nvPr>
            <p:ph type="body" sz="quarter" idx="3"/>
          </p:nvPr>
        </p:nvSpPr>
        <p:spPr>
          <a:xfrm>
            <a:off x="679768" y="4715907"/>
            <a:ext cx="5438140" cy="4467701"/>
          </a:xfrm>
          <a:prstGeom prst="rect">
            <a:avLst/>
          </a:prstGeom>
        </p:spPr>
        <p:txBody>
          <a:bodyPr vert="horz" rtlCol="0">
            <a:normAutofit/>
          </a:bodyPr>
          <a:lstStyle>
            <a:extLst/>
          </a:lstStyle>
          <a:p>
            <a:pPr lvl="0"/>
            <a:r>
              <a:rPr lang="el-GR"/>
              <a:t>Κάντε κλικ για επεξεργασία των στυλ υποδείγματος κειμένου</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Footer Placeholder 5"/>
          <p:cNvSpPr>
            <a:spLocks noGrp="1"/>
          </p:cNvSpPr>
          <p:nvPr>
            <p:ph type="ftr" sz="quarter" idx="4"/>
          </p:nvPr>
        </p:nvSpPr>
        <p:spPr>
          <a:xfrm>
            <a:off x="0" y="9430091"/>
            <a:ext cx="2945659" cy="496411"/>
          </a:xfrm>
          <a:prstGeom prst="rect">
            <a:avLst/>
          </a:prstGeom>
        </p:spPr>
        <p:txBody>
          <a:bodyPr vert="horz" rtlCol="0" anchor="b"/>
          <a:lstStyle>
            <a:lvl1pPr algn="l" latinLnBrk="0">
              <a:defRPr lang="el-GR" sz="1200"/>
            </a:lvl1pPr>
            <a:extLst/>
          </a:lstStyle>
          <a:p>
            <a:endParaRPr lang="el-GR"/>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rtlCol="0" anchor="b"/>
          <a:lstStyle>
            <a:lvl1pPr algn="r" latinLnBrk="0">
              <a:defRPr lang="el-GR" sz="1200"/>
            </a:lvl1pPr>
            <a:extLst/>
          </a:lstStyle>
          <a:p>
            <a:fld id="{CA5D3BF3-D352-46FC-8343-31F56E6730EA}" type="slidenum">
              <a:rPr/>
              <a:pPr/>
              <a:t>‹#›</a:t>
            </a:fld>
            <a:endParaRPr lang="el-GR"/>
          </a:p>
        </p:txBody>
      </p:sp>
    </p:spTree>
  </p:cSld>
  <p:clrMap bg1="lt1" tx1="dk1" bg2="lt2" tx2="dk2" accent1="accent1" accent2="accent2" accent3="accent3" accent4="accent4" accent5="accent5" accent6="accent6" hlink="hlink" folHlink="folHlink"/>
  <p:notesStyle>
    <a:lvl1pPr marL="0" algn="l" rtl="0" latinLnBrk="0">
      <a:defRPr lang="el-GR" sz="1200" kern="1200">
        <a:solidFill>
          <a:schemeClr val="tx1"/>
        </a:solidFill>
        <a:latin typeface="+mn-lt"/>
        <a:ea typeface="+mn-ea"/>
        <a:cs typeface="+mn-cs"/>
      </a:defRPr>
    </a:lvl1pPr>
    <a:lvl2pPr marL="457200" algn="l" rtl="0" latinLnBrk="0">
      <a:defRPr lang="el-GR" sz="1200" kern="1200">
        <a:solidFill>
          <a:schemeClr val="tx1"/>
        </a:solidFill>
        <a:latin typeface="+mn-lt"/>
        <a:ea typeface="+mn-ea"/>
        <a:cs typeface="+mn-cs"/>
      </a:defRPr>
    </a:lvl2pPr>
    <a:lvl3pPr marL="914400" algn="l" rtl="0" latinLnBrk="0">
      <a:defRPr lang="el-GR" sz="1200" kern="1200">
        <a:solidFill>
          <a:schemeClr val="tx1"/>
        </a:solidFill>
        <a:latin typeface="+mn-lt"/>
        <a:ea typeface="+mn-ea"/>
        <a:cs typeface="+mn-cs"/>
      </a:defRPr>
    </a:lvl3pPr>
    <a:lvl4pPr marL="1371600" algn="l" rtl="0" latinLnBrk="0">
      <a:defRPr lang="el-GR" sz="1200" kern="1200">
        <a:solidFill>
          <a:schemeClr val="tx1"/>
        </a:solidFill>
        <a:latin typeface="+mn-lt"/>
        <a:ea typeface="+mn-ea"/>
        <a:cs typeface="+mn-cs"/>
      </a:defRPr>
    </a:lvl4pPr>
    <a:lvl5pPr marL="1828800" algn="l" rtl="0" latinLnBrk="0">
      <a:defRPr lang="el-GR" sz="1200" kern="1200">
        <a:solidFill>
          <a:schemeClr val="tx1"/>
        </a:solidFill>
        <a:latin typeface="+mn-lt"/>
        <a:ea typeface="+mn-ea"/>
        <a:cs typeface="+mn-cs"/>
      </a:defRPr>
    </a:lvl5pPr>
    <a:lvl6pPr marL="2286000" algn="l" rtl="0" latinLnBrk="0">
      <a:defRPr lang="el-GR" sz="1200" kern="1200">
        <a:solidFill>
          <a:schemeClr val="tx1"/>
        </a:solidFill>
        <a:latin typeface="+mn-lt"/>
        <a:ea typeface="+mn-ea"/>
        <a:cs typeface="+mn-cs"/>
      </a:defRPr>
    </a:lvl6pPr>
    <a:lvl7pPr marL="2743200" algn="l" rtl="0" latinLnBrk="0">
      <a:defRPr lang="el-GR" sz="1200" kern="1200">
        <a:solidFill>
          <a:schemeClr val="tx1"/>
        </a:solidFill>
        <a:latin typeface="+mn-lt"/>
        <a:ea typeface="+mn-ea"/>
        <a:cs typeface="+mn-cs"/>
      </a:defRPr>
    </a:lvl7pPr>
    <a:lvl8pPr marL="3200400" algn="l" rtl="0" latinLnBrk="0">
      <a:defRPr lang="el-GR" sz="1200" kern="1200">
        <a:solidFill>
          <a:schemeClr val="tx1"/>
        </a:solidFill>
        <a:latin typeface="+mn-lt"/>
        <a:ea typeface="+mn-ea"/>
        <a:cs typeface="+mn-cs"/>
      </a:defRPr>
    </a:lvl8pPr>
    <a:lvl9pPr marL="3657600" algn="l" rtl="0" latinLnBrk="0">
      <a:defRPr lang="el-G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10</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11</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12</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13</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14</a:t>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15</a:t>
            </a:fld>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16</a:t>
            </a:fld>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17</a:t>
            </a:fld>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18</a:t>
            </a:fld>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19</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dirty="0"/>
          </a:p>
        </p:txBody>
      </p:sp>
      <p:sp>
        <p:nvSpPr>
          <p:cNvPr id="4" name="Rectangle 3"/>
          <p:cNvSpPr>
            <a:spLocks noGrp="1"/>
          </p:cNvSpPr>
          <p:nvPr>
            <p:ph type="sldNum" sz="quarter" idx="10"/>
          </p:nvPr>
        </p:nvSpPr>
        <p:spPr/>
        <p:txBody>
          <a:bodyPr/>
          <a:lstStyle>
            <a:extLst/>
          </a:lstStyle>
          <a:p>
            <a:fld id="{CA5D3BF3-D352-46FC-8343-31F56E6730EA}" type="slidenum">
              <a:rPr lang="el-GR" smtClean="0"/>
              <a:pPr/>
              <a:t>2</a:t>
            </a:fld>
            <a:endParaRPr 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20</a:t>
            </a:fld>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21</a:t>
            </a:fld>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22</a:t>
            </a:fld>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23</a:t>
            </a:fld>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24</a:t>
            </a:fld>
            <a:endParaRPr 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25</a:t>
            </a:fld>
            <a:endParaRPr lang="el-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26</a:t>
            </a:fld>
            <a:endParaRPr lang="el-G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dirty="0"/>
          </a:p>
        </p:txBody>
      </p:sp>
      <p:sp>
        <p:nvSpPr>
          <p:cNvPr id="4" name="Rectangle 3"/>
          <p:cNvSpPr>
            <a:spLocks noGrp="1"/>
          </p:cNvSpPr>
          <p:nvPr>
            <p:ph type="sldNum" sz="quarter" idx="10"/>
          </p:nvPr>
        </p:nvSpPr>
        <p:spPr/>
        <p:txBody>
          <a:bodyPr/>
          <a:lstStyle>
            <a:extLst/>
          </a:lstStyle>
          <a:p>
            <a:fld id="{CA5D3BF3-D352-46FC-8343-31F56E6730EA}" type="slidenum">
              <a:rPr lang="el-GR" smtClean="0"/>
              <a:pPr/>
              <a:t>27</a:t>
            </a:fld>
            <a:endParaRPr lang="el-G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dirty="0"/>
          </a:p>
        </p:txBody>
      </p:sp>
      <p:sp>
        <p:nvSpPr>
          <p:cNvPr id="4" name="Rectangle 3"/>
          <p:cNvSpPr>
            <a:spLocks noGrp="1"/>
          </p:cNvSpPr>
          <p:nvPr>
            <p:ph type="sldNum" sz="quarter" idx="10"/>
          </p:nvPr>
        </p:nvSpPr>
        <p:spPr/>
        <p:txBody>
          <a:bodyPr/>
          <a:lstStyle>
            <a:extLst/>
          </a:lstStyle>
          <a:p>
            <a:fld id="{CA5D3BF3-D352-46FC-8343-31F56E6730EA}" type="slidenum">
              <a:rPr lang="el-GR" smtClean="0"/>
              <a:pPr/>
              <a:t>28</a:t>
            </a:fld>
            <a:endParaRPr lang="el-G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dirty="0"/>
          </a:p>
        </p:txBody>
      </p:sp>
      <p:sp>
        <p:nvSpPr>
          <p:cNvPr id="4" name="Rectangle 3"/>
          <p:cNvSpPr>
            <a:spLocks noGrp="1"/>
          </p:cNvSpPr>
          <p:nvPr>
            <p:ph type="sldNum" sz="quarter" idx="10"/>
          </p:nvPr>
        </p:nvSpPr>
        <p:spPr/>
        <p:txBody>
          <a:bodyPr/>
          <a:lstStyle>
            <a:extLst/>
          </a:lstStyle>
          <a:p>
            <a:fld id="{CA5D3BF3-D352-46FC-8343-31F56E6730EA}" type="slidenum">
              <a:rPr lang="el-GR" smtClean="0"/>
              <a:pPr/>
              <a:t>29</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dirty="0"/>
          </a:p>
        </p:txBody>
      </p:sp>
      <p:sp>
        <p:nvSpPr>
          <p:cNvPr id="4" name="Rectangle 3"/>
          <p:cNvSpPr>
            <a:spLocks noGrp="1"/>
          </p:cNvSpPr>
          <p:nvPr>
            <p:ph type="sldNum" sz="quarter" idx="10"/>
          </p:nvPr>
        </p:nvSpPr>
        <p:spPr/>
        <p:txBody>
          <a:bodyPr/>
          <a:lstStyle>
            <a:extLst/>
          </a:lstStyle>
          <a:p>
            <a:fld id="{CA5D3BF3-D352-46FC-8343-31F56E6730EA}" type="slidenum">
              <a:rPr lang="el-GR" smtClean="0"/>
              <a:pPr/>
              <a:t>3</a:t>
            </a:fld>
            <a:endParaRPr lang="el-G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30</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dirty="0"/>
          </a:p>
        </p:txBody>
      </p:sp>
      <p:sp>
        <p:nvSpPr>
          <p:cNvPr id="4" name="Rectangle 3"/>
          <p:cNvSpPr>
            <a:spLocks noGrp="1"/>
          </p:cNvSpPr>
          <p:nvPr>
            <p:ph type="sldNum" sz="quarter" idx="10"/>
          </p:nvPr>
        </p:nvSpPr>
        <p:spPr/>
        <p:txBody>
          <a:bodyPr/>
          <a:lstStyle>
            <a:extLst/>
          </a:lstStyle>
          <a:p>
            <a:fld id="{CA5D3BF3-D352-46FC-8343-31F56E6730EA}" type="slidenum">
              <a:rPr lang="el-GR" smtClean="0"/>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dirty="0"/>
          </a:p>
        </p:txBody>
      </p:sp>
      <p:sp>
        <p:nvSpPr>
          <p:cNvPr id="4" name="Rectangle 3"/>
          <p:cNvSpPr>
            <a:spLocks noGrp="1"/>
          </p:cNvSpPr>
          <p:nvPr>
            <p:ph type="sldNum" sz="quarter" idx="10"/>
          </p:nvPr>
        </p:nvSpPr>
        <p:spPr/>
        <p:txBody>
          <a:bodyPr/>
          <a:lstStyle>
            <a:extLst/>
          </a:lstStyle>
          <a:p>
            <a:fld id="{CA5D3BF3-D352-46FC-8343-31F56E6730EA}" type="slidenum">
              <a:rPr lang="el-GR" smtClean="0"/>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dirty="0"/>
          </a:p>
        </p:txBody>
      </p:sp>
      <p:sp>
        <p:nvSpPr>
          <p:cNvPr id="4" name="Rectangle 3"/>
          <p:cNvSpPr>
            <a:spLocks noGrp="1"/>
          </p:cNvSpPr>
          <p:nvPr>
            <p:ph type="sldNum" sz="quarter" idx="10"/>
          </p:nvPr>
        </p:nvSpPr>
        <p:spPr/>
        <p:txBody>
          <a:bodyPr/>
          <a:lstStyle>
            <a:extLst/>
          </a:lstStyle>
          <a:p>
            <a:fld id="{CA5D3BF3-D352-46FC-8343-31F56E6730EA}" type="slidenum">
              <a:rPr lang="el-GR" smtClean="0"/>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l-GR"/>
          </a:p>
        </p:txBody>
      </p:sp>
      <p:sp>
        <p:nvSpPr>
          <p:cNvPr id="4" name="Rectangle 3"/>
          <p:cNvSpPr>
            <a:spLocks noGrp="1"/>
          </p:cNvSpPr>
          <p:nvPr>
            <p:ph type="sldNum" sz="quarter" idx="10"/>
          </p:nvPr>
        </p:nvSpPr>
        <p:spPr/>
        <p:txBody>
          <a:bodyPr/>
          <a:lstStyle>
            <a:extLst/>
          </a:lstStyle>
          <a:p>
            <a:fld id="{CA5D3BF3-D352-46FC-8343-31F56E6730EA}" type="slidenum">
              <a:rPr lang="el-GR" smtClean="0"/>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Διαφάνεια τίτλου">
    <p:bg>
      <p:bgRef idx="1001">
        <a:schemeClr val="bg2"/>
      </p:bgRef>
    </p:bg>
    <p:spTree>
      <p:nvGrpSpPr>
        <p:cNvPr id="1" name=""/>
        <p:cNvGrpSpPr/>
        <p:nvPr/>
      </p:nvGrpSpPr>
      <p:grpSpPr>
        <a:xfrm>
          <a:off x="0" y="0"/>
          <a:ext cx="0" cy="0"/>
          <a:chOff x="0" y="0"/>
          <a:chExt cx="0" cy="0"/>
        </a:xfrm>
      </p:grpSpPr>
      <p:sp>
        <p:nvSpPr>
          <p:cNvPr id="7" name="Rectangle 6"/>
          <p:cNvSpPr/>
          <p:nvPr/>
        </p:nvSpPr>
        <p:spPr>
          <a:xfrm>
            <a:off x="0" y="4478274"/>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10" name="Rectangle 9"/>
          <p:cNvSpPr/>
          <p:nvPr/>
        </p:nvSpPr>
        <p:spPr>
          <a:xfrm>
            <a:off x="-9144" y="4539996"/>
            <a:ext cx="2249424"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11" name="Rectangle 10"/>
          <p:cNvSpPr/>
          <p:nvPr/>
        </p:nvSpPr>
        <p:spPr>
          <a:xfrm>
            <a:off x="2359152" y="4533138"/>
            <a:ext cx="6784848"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9" name="Subtitle 8"/>
          <p:cNvSpPr>
            <a:spLocks noGrp="1"/>
          </p:cNvSpPr>
          <p:nvPr>
            <p:ph type="subTitle" idx="1"/>
          </p:nvPr>
        </p:nvSpPr>
        <p:spPr>
          <a:xfrm>
            <a:off x="2362200" y="4537528"/>
            <a:ext cx="6515100" cy="514350"/>
          </a:xfrm>
        </p:spPr>
        <p:txBody>
          <a:bodyPr anchor="ctr"/>
          <a:lstStyle>
            <a:lvl1pPr marL="0" indent="0" algn="l" eaLnBrk="1" latinLnBrk="0" hangingPunct="1">
              <a:buNone/>
              <a:defRPr kumimoji="0" lang="el-GR" sz="2800">
                <a:solidFill>
                  <a:srgbClr val="FFFFFF"/>
                </a:solidFill>
              </a:defRPr>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pPr eaLnBrk="1" latinLnBrk="0" hangingPunct="1"/>
            <a:r>
              <a:rPr lang="el-GR" smtClean="0"/>
              <a:t>Κάντε κλικ για να επεξεργαστείτε τον υπότιτλο του υποδείγματος</a:t>
            </a:r>
            <a:endParaRPr/>
          </a:p>
        </p:txBody>
      </p:sp>
      <p:sp>
        <p:nvSpPr>
          <p:cNvPr id="28" name="Date Placeholder 27"/>
          <p:cNvSpPr>
            <a:spLocks noGrp="1"/>
          </p:cNvSpPr>
          <p:nvPr>
            <p:ph type="dt" sz="half" idx="10"/>
          </p:nvPr>
        </p:nvSpPr>
        <p:spPr>
          <a:xfrm>
            <a:off x="76200" y="4551524"/>
            <a:ext cx="2057400" cy="514350"/>
          </a:xfrm>
        </p:spPr>
        <p:txBody>
          <a:bodyPr>
            <a:noAutofit/>
          </a:bodyPr>
          <a:lstStyle>
            <a:lvl1pPr algn="ctr" eaLnBrk="1" latinLnBrk="0" hangingPunct="1">
              <a:defRPr kumimoji="0" lang="el-GR" sz="2000">
                <a:solidFill>
                  <a:srgbClr val="FFFFFF"/>
                </a:solidFill>
              </a:defRPr>
            </a:lvl1pPr>
            <a:extLst/>
          </a:lstStyle>
          <a:p>
            <a:pPr algn="ctr"/>
            <a:fld id="{047E157E-8DCB-4F70-A0AF-5EB586A91DD4}" type="datetime1">
              <a:rPr kumimoji="0" lang="el-GR">
                <a:solidFill>
                  <a:srgbClr val="FFFFFF"/>
                </a:solidFill>
              </a:rPr>
              <a:pPr algn="ctr"/>
              <a:t>16/4/2024</a:t>
            </a:fld>
            <a:endParaRPr kumimoji="0" lang="el-GR" sz="2000">
              <a:solidFill>
                <a:srgbClr val="FFFFFF"/>
              </a:solidFill>
            </a:endParaRPr>
          </a:p>
        </p:txBody>
      </p:sp>
      <p:sp>
        <p:nvSpPr>
          <p:cNvPr id="17" name="Footer Placeholder 16"/>
          <p:cNvSpPr>
            <a:spLocks noGrp="1"/>
          </p:cNvSpPr>
          <p:nvPr>
            <p:ph type="ftr" sz="quarter" idx="11"/>
          </p:nvPr>
        </p:nvSpPr>
        <p:spPr>
          <a:xfrm>
            <a:off x="2085393" y="177404"/>
            <a:ext cx="5867400" cy="273844"/>
          </a:xfrm>
        </p:spPr>
        <p:txBody>
          <a:bodyPr/>
          <a:lstStyle>
            <a:lvl1pPr algn="r" eaLnBrk="1" latinLnBrk="0" hangingPunct="1">
              <a:defRPr kumimoji="0" lang="el-GR">
                <a:solidFill>
                  <a:schemeClr val="tx2"/>
                </a:solidFill>
              </a:defRPr>
            </a:lvl1pPr>
            <a:extLst/>
          </a:lstStyle>
          <a:p>
            <a:pPr algn="r"/>
            <a:endParaRPr kumimoji="0" lang="el-GR">
              <a:solidFill>
                <a:schemeClr val="tx2"/>
              </a:solidFill>
            </a:endParaRPr>
          </a:p>
        </p:txBody>
      </p:sp>
      <p:sp>
        <p:nvSpPr>
          <p:cNvPr id="29" name="Slide Number Placeholder 28"/>
          <p:cNvSpPr>
            <a:spLocks noGrp="1"/>
          </p:cNvSpPr>
          <p:nvPr>
            <p:ph type="sldNum" sz="quarter" idx="12"/>
          </p:nvPr>
        </p:nvSpPr>
        <p:spPr>
          <a:xfrm>
            <a:off x="8001000" y="171450"/>
            <a:ext cx="838200" cy="285750"/>
          </a:xfrm>
        </p:spPr>
        <p:txBody>
          <a:bodyPr/>
          <a:lstStyle>
            <a:lvl1pPr eaLnBrk="1" latinLnBrk="0" hangingPunct="1">
              <a:defRPr kumimoji="0" lang="el-GR">
                <a:solidFill>
                  <a:schemeClr val="tx2"/>
                </a:solidFill>
              </a:defRPr>
            </a:lvl1pPr>
            <a:extLst/>
          </a:lstStyle>
          <a:p>
            <a:fld id="{8F82E0A0-C266-4798-8C8F-B9F91E9DA37E}" type="slidenum">
              <a:rPr kumimoji="0" lang="el-GR">
                <a:solidFill>
                  <a:schemeClr val="tx2"/>
                </a:solidFill>
              </a:rPr>
              <a:pPr/>
              <a:t>‹#›</a:t>
            </a:fld>
            <a:endParaRPr kumimoji="0" lang="el-GR">
              <a:solidFill>
                <a:schemeClr val="tx2"/>
              </a:solidFill>
            </a:endParaRPr>
          </a:p>
        </p:txBody>
      </p:sp>
      <p:sp>
        <p:nvSpPr>
          <p:cNvPr id="12" name="Rectangle 11"/>
          <p:cNvSpPr>
            <a:spLocks noGrp="1"/>
          </p:cNvSpPr>
          <p:nvPr>
            <p:ph type="title"/>
          </p:nvPr>
        </p:nvSpPr>
        <p:spPr>
          <a:xfrm>
            <a:off x="2362200" y="2343150"/>
            <a:ext cx="6477000" cy="2038350"/>
          </a:xfrm>
        </p:spPr>
        <p:txBody>
          <a:bodyPr rtlCol="0" anchor="b"/>
          <a:lstStyle>
            <a:lvl1pPr eaLnBrk="1" latinLnBrk="0" hangingPunct="1">
              <a:defRPr kumimoji="0" lang="el-GR" cap="all" baseline="0"/>
            </a:lvl1pPr>
            <a:extLst/>
          </a:lstStyle>
          <a:p>
            <a:pPr eaLnBrk="1" latinLnBrk="0" hangingPunct="1"/>
            <a:r>
              <a:rPr lang="el-GR" smtClean="0"/>
              <a:t>Kλικ για επεξεργασία του τίτλου</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Προσαρμοσμένη διάταξη">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pPr eaLnBrk="1" latinLnBrk="0" hangingPunct="1"/>
            <a:r>
              <a:rPr lang="el-GR" smtClean="0"/>
              <a:t>Kλικ για επεξεργασία του τίτλου</a:t>
            </a:r>
            <a:endParaRPr/>
          </a:p>
        </p:txBody>
      </p:sp>
      <p:sp>
        <p:nvSpPr>
          <p:cNvPr id="3" name="Rectangle 2"/>
          <p:cNvSpPr>
            <a:spLocks noGrp="1"/>
          </p:cNvSpPr>
          <p:nvPr>
            <p:ph type="dt" sz="half" idx="10"/>
          </p:nvPr>
        </p:nvSpPr>
        <p:spPr/>
        <p:txBody>
          <a:bodyPr/>
          <a:lstStyle>
            <a:extLst/>
          </a:lstStyle>
          <a:p>
            <a:fld id="{E4606EA6-EFEA-4C30-9264-4F9291A5780D}" type="datetime1">
              <a:rPr/>
              <a:pPr/>
              <a:t>30/6/2006</a:t>
            </a:fld>
            <a:endParaRPr kumimoji="0" lang="el-GR"/>
          </a:p>
        </p:txBody>
      </p:sp>
      <p:sp>
        <p:nvSpPr>
          <p:cNvPr id="4" name="Rectangle 3"/>
          <p:cNvSpPr>
            <a:spLocks noGrp="1"/>
          </p:cNvSpPr>
          <p:nvPr>
            <p:ph type="ftr" sz="quarter" idx="11"/>
          </p:nvPr>
        </p:nvSpPr>
        <p:spPr/>
        <p:txBody>
          <a:bodyPr/>
          <a:lstStyle>
            <a:extLst/>
          </a:lstStyle>
          <a:p>
            <a:endParaRPr kumimoji="0" lang="el-GR"/>
          </a:p>
        </p:txBody>
      </p:sp>
      <p:sp>
        <p:nvSpPr>
          <p:cNvPr id="5" name="Rectangle 4"/>
          <p:cNvSpPr>
            <a:spLocks noGrp="1"/>
          </p:cNvSpPr>
          <p:nvPr>
            <p:ph type="sldNum" sz="quarter" idx="12"/>
          </p:nvPr>
        </p:nvSpPr>
        <p:spPr/>
        <p:txBody>
          <a:bodyPr/>
          <a:lstStyle>
            <a:extLst/>
          </a:lstStyle>
          <a:p>
            <a:pPr algn="ctr"/>
            <a:fld id="{8F82E0A0-C266-4798-8C8F-B9F91E9DA37E}" type="slidenum">
              <a:rPr kumimoji="0" lang="el-GR" sz="1400" b="1">
                <a:solidFill>
                  <a:srgbClr val="FFFFFF"/>
                </a:solidFill>
              </a:rPr>
              <a:pPr algn="ctr"/>
              <a:t>‹#›</a:t>
            </a:fld>
            <a:endParaRPr kumimoji="0" lang="el-GR"/>
          </a:p>
        </p:txBody>
      </p:sp>
      <p:sp>
        <p:nvSpPr>
          <p:cNvPr id="7" name="Rectangle 6"/>
          <p:cNvSpPr>
            <a:spLocks noGrp="1"/>
          </p:cNvSpPr>
          <p:nvPr>
            <p:ph sz="quarter" idx="13"/>
          </p:nvPr>
        </p:nvSpPr>
        <p:spPr>
          <a:xfrm>
            <a:off x="609600" y="1352550"/>
            <a:ext cx="8153400" cy="3276600"/>
          </a:xfrm>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057400"/>
            <a:ext cx="7123113" cy="1254919"/>
          </a:xfrm>
        </p:spPr>
        <p:txBody>
          <a:bodyPr anchor="t"/>
          <a:lstStyle>
            <a:lvl1pPr eaLnBrk="1" latinLnBrk="0" hangingPunct="1">
              <a:buNone/>
              <a:defRPr kumimoji="0" lang="el-GR" sz="2800">
                <a:solidFill>
                  <a:schemeClr val="tx2"/>
                </a:solidFill>
              </a:defRPr>
            </a:lvl1pPr>
            <a:lvl2pPr eaLnBrk="1" latinLnBrk="0" hangingPunct="1">
              <a:buNone/>
              <a:defRPr kumimoji="0" lang="el-GR" sz="1800">
                <a:solidFill>
                  <a:schemeClr val="tx1">
                    <a:tint val="75000"/>
                  </a:schemeClr>
                </a:solidFill>
              </a:defRPr>
            </a:lvl2pPr>
            <a:lvl3pPr eaLnBrk="1" latinLnBrk="0" hangingPunct="1">
              <a:buNone/>
              <a:defRPr kumimoji="0" lang="el-GR" sz="1600">
                <a:solidFill>
                  <a:schemeClr val="tx1">
                    <a:tint val="75000"/>
                  </a:schemeClr>
                </a:solidFill>
              </a:defRPr>
            </a:lvl3pPr>
            <a:lvl4pPr eaLnBrk="1" latinLnBrk="0" hangingPunct="1">
              <a:buNone/>
              <a:defRPr kumimoji="0" lang="el-GR" sz="1400">
                <a:solidFill>
                  <a:schemeClr val="tx1">
                    <a:tint val="75000"/>
                  </a:schemeClr>
                </a:solidFill>
              </a:defRPr>
            </a:lvl4pPr>
            <a:lvl5pPr eaLnBrk="1" latinLnBrk="0" hangingPunct="1">
              <a:buNone/>
              <a:defRPr kumimoji="0" lang="el-GR" sz="1400">
                <a:solidFill>
                  <a:schemeClr val="tx1">
                    <a:tint val="75000"/>
                  </a:schemeClr>
                </a:solidFill>
              </a:defRPr>
            </a:lvl5pPr>
            <a:extLst/>
          </a:lstStyle>
          <a:p>
            <a:pPr lvl="0" eaLnBrk="1" latinLnBrk="0" hangingPunct="1"/>
            <a:r>
              <a:rPr lang="el-GR" smtClean="0"/>
              <a:t>Kλικ για επεξεργασία των στυλ του υποδείγματος</a:t>
            </a:r>
          </a:p>
        </p:txBody>
      </p:sp>
      <p:sp>
        <p:nvSpPr>
          <p:cNvPr id="7" name="Rectangle 6"/>
          <p:cNvSpPr/>
          <p:nvPr/>
        </p:nvSpPr>
        <p:spPr>
          <a:xfrm>
            <a:off x="0" y="1143000"/>
            <a:ext cx="9144000" cy="85725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8" name="Rectangle 7"/>
          <p:cNvSpPr/>
          <p:nvPr/>
        </p:nvSpPr>
        <p:spPr>
          <a:xfrm>
            <a:off x="0" y="1200150"/>
            <a:ext cx="1295400" cy="7429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9" name="Rectangle 8"/>
          <p:cNvSpPr/>
          <p:nvPr/>
        </p:nvSpPr>
        <p:spPr>
          <a:xfrm>
            <a:off x="1371600" y="1200150"/>
            <a:ext cx="7772400" cy="7429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2" name="Title 1"/>
          <p:cNvSpPr>
            <a:spLocks noGrp="1"/>
          </p:cNvSpPr>
          <p:nvPr>
            <p:ph type="title" hasCustomPrompt="1"/>
          </p:nvPr>
        </p:nvSpPr>
        <p:spPr>
          <a:xfrm>
            <a:off x="1371600" y="1200150"/>
            <a:ext cx="7620000" cy="742950"/>
          </a:xfrm>
        </p:spPr>
        <p:txBody>
          <a:bodyPr/>
          <a:lstStyle>
            <a:lvl1pPr algn="l" eaLnBrk="1" latinLnBrk="0" hangingPunct="1">
              <a:buNone/>
              <a:defRPr kumimoji="0" lang="el-GR" sz="4400" b="0" cap="none">
                <a:solidFill>
                  <a:srgbClr val="FFFFFF"/>
                </a:solidFill>
              </a:defRPr>
            </a:lvl1pPr>
            <a:extLst/>
          </a:lstStyle>
          <a:p>
            <a:r>
              <a:rPr kumimoji="0" lang="el-GR"/>
              <a:t>Κάντε κλικ για επεξεργασία του στυλ του τίτλου</a:t>
            </a:r>
          </a:p>
        </p:txBody>
      </p:sp>
      <p:sp>
        <p:nvSpPr>
          <p:cNvPr id="12" name="Date Placeholder 11"/>
          <p:cNvSpPr>
            <a:spLocks noGrp="1"/>
          </p:cNvSpPr>
          <p:nvPr>
            <p:ph type="dt" sz="half" idx="10"/>
          </p:nvPr>
        </p:nvSpPr>
        <p:spPr/>
        <p:txBody>
          <a:bodyPr/>
          <a:lstStyle>
            <a:extLst/>
          </a:lstStyle>
          <a:p>
            <a:fld id="{6FCF9F07-3BC7-4570-B054-79111B0A380C}" type="datetime1">
              <a:rPr/>
              <a:pPr/>
              <a:t>30/6/2006</a:t>
            </a:fld>
            <a:endParaRPr kumimoji="0" lang="el-GR"/>
          </a:p>
        </p:txBody>
      </p:sp>
      <p:sp>
        <p:nvSpPr>
          <p:cNvPr id="13" name="Slide Number Placeholder 12"/>
          <p:cNvSpPr>
            <a:spLocks noGrp="1"/>
          </p:cNvSpPr>
          <p:nvPr>
            <p:ph type="sldNum" sz="quarter" idx="11"/>
          </p:nvPr>
        </p:nvSpPr>
        <p:spPr>
          <a:xfrm>
            <a:off x="0" y="1314450"/>
            <a:ext cx="1295400" cy="526257"/>
          </a:xfrm>
        </p:spPr>
        <p:txBody>
          <a:bodyPr>
            <a:noAutofit/>
          </a:bodyPr>
          <a:lstStyle>
            <a:lvl1pPr eaLnBrk="1" latinLnBrk="0" hangingPunct="1">
              <a:defRPr kumimoji="0" lang="el-GR" sz="2400">
                <a:solidFill>
                  <a:srgbClr val="FFFFFF"/>
                </a:solidFill>
              </a:defRPr>
            </a:lvl1pPr>
            <a:extLst/>
          </a:lstStyle>
          <a:p>
            <a:pPr algn="ctr"/>
            <a:fld id="{8F82E0A0-C266-4798-8C8F-B9F91E9DA37E}" type="slidenum">
              <a:rPr kumimoji="0" lang="el-GR" sz="2400" b="1">
                <a:solidFill>
                  <a:srgbClr val="FFFFFF"/>
                </a:solidFill>
              </a:rPr>
              <a:pPr algn="ctr"/>
              <a:t>‹#›</a:t>
            </a:fld>
            <a:endParaRPr kumimoji="0" lang="el-GR" sz="2400">
              <a:solidFill>
                <a:srgbClr val="FFFFFF"/>
              </a:solidFill>
            </a:endParaRPr>
          </a:p>
        </p:txBody>
      </p:sp>
      <p:sp>
        <p:nvSpPr>
          <p:cNvPr id="14" name="Footer Placeholder 13"/>
          <p:cNvSpPr>
            <a:spLocks noGrp="1"/>
          </p:cNvSpPr>
          <p:nvPr>
            <p:ph type="ftr" sz="quarter" idx="12"/>
          </p:nvPr>
        </p:nvSpPr>
        <p:spPr/>
        <p:txBody>
          <a:bodyPr/>
          <a:lstStyle>
            <a:extLst/>
          </a:lstStyle>
          <a:p>
            <a:endParaRPr kumimoji="0"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pPr eaLnBrk="1" latinLnBrk="0" hangingPunct="1"/>
            <a:r>
              <a:rPr lang="el-GR" smtClean="0"/>
              <a:t>Kλικ για επεξεργασία του τίτλου</a:t>
            </a:r>
            <a:endParaRPr/>
          </a:p>
        </p:txBody>
      </p:sp>
      <p:sp>
        <p:nvSpPr>
          <p:cNvPr id="9" name="Content Placeholder 8"/>
          <p:cNvSpPr>
            <a:spLocks noGrp="1"/>
          </p:cNvSpPr>
          <p:nvPr>
            <p:ph sz="quarter" idx="13"/>
          </p:nvPr>
        </p:nvSpPr>
        <p:spPr>
          <a:xfrm>
            <a:off x="609600" y="1352551"/>
            <a:ext cx="3886200" cy="3268624"/>
          </a:xfrm>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11" name="Content Placeholder 10"/>
          <p:cNvSpPr>
            <a:spLocks noGrp="1"/>
          </p:cNvSpPr>
          <p:nvPr>
            <p:ph sz="quarter" idx="14"/>
          </p:nvPr>
        </p:nvSpPr>
        <p:spPr>
          <a:xfrm>
            <a:off x="4844901" y="1352549"/>
            <a:ext cx="3886200" cy="3268625"/>
          </a:xfrm>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8" name="Date Placeholder 7"/>
          <p:cNvSpPr>
            <a:spLocks noGrp="1"/>
          </p:cNvSpPr>
          <p:nvPr>
            <p:ph type="dt" sz="half" idx="15"/>
          </p:nvPr>
        </p:nvSpPr>
        <p:spPr/>
        <p:txBody>
          <a:bodyPr rtlCol="0"/>
          <a:lstStyle>
            <a:extLst/>
          </a:lstStyle>
          <a:p>
            <a:fld id="{E4606EA6-EFEA-4C30-9264-4F9291A5780D}" type="datetime1">
              <a:rPr/>
              <a:pPr/>
              <a:t>30/6/2006</a:t>
            </a:fld>
            <a:endParaRPr kumimoji="0" lang="el-GR"/>
          </a:p>
        </p:txBody>
      </p:sp>
      <p:sp>
        <p:nvSpPr>
          <p:cNvPr id="10" name="Slide Number Placeholder 9"/>
          <p:cNvSpPr>
            <a:spLocks noGrp="1"/>
          </p:cNvSpPr>
          <p:nvPr>
            <p:ph type="sldNum" sz="quarter" idx="16"/>
          </p:nvPr>
        </p:nvSpPr>
        <p:spPr/>
        <p:txBody>
          <a:bodyPr rtlCol="0"/>
          <a:lstStyle>
            <a:extLst/>
          </a:lstStyle>
          <a:p>
            <a:pPr algn="ctr"/>
            <a:fld id="{8F82E0A0-C266-4798-8C8F-B9F91E9DA37E}" type="slidenum">
              <a:rPr kumimoji="0" lang="el-GR" sz="1400" b="1">
                <a:solidFill>
                  <a:srgbClr val="FFFFFF"/>
                </a:solidFill>
              </a:rPr>
              <a:pPr algn="ctr"/>
              <a:t>‹#›</a:t>
            </a:fld>
            <a:endParaRPr kumimoji="0" lang="el-GR"/>
          </a:p>
        </p:txBody>
      </p:sp>
      <p:sp>
        <p:nvSpPr>
          <p:cNvPr id="12" name="Footer Placeholder 11"/>
          <p:cNvSpPr>
            <a:spLocks noGrp="1"/>
          </p:cNvSpPr>
          <p:nvPr>
            <p:ph type="ftr" sz="quarter" idx="17"/>
          </p:nvPr>
        </p:nvSpPr>
        <p:spPr/>
        <p:txBody>
          <a:bodyPr rtlCol="0"/>
          <a:lstStyle>
            <a:extLst/>
          </a:lstStyle>
          <a:p>
            <a:endParaRPr kumimoji="0"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612648" y="118110"/>
            <a:ext cx="8153400" cy="1005840"/>
          </a:xfrm>
        </p:spPr>
        <p:txBody>
          <a:bodyPr anchor="b"/>
          <a:lstStyle>
            <a:lvl1pPr eaLnBrk="1" latinLnBrk="0" hangingPunct="1">
              <a:defRPr kumimoji="0" lang="el-GR"/>
            </a:lvl1pPr>
            <a:extLst/>
          </a:lstStyle>
          <a:p>
            <a:pPr eaLnBrk="1" latinLnBrk="0" hangingPunct="1"/>
            <a:r>
              <a:rPr lang="el-GR" smtClean="0"/>
              <a:t>Kλικ για επεξεργασία του τίτλου</a:t>
            </a:r>
            <a:endParaRPr/>
          </a:p>
        </p:txBody>
      </p:sp>
      <p:sp>
        <p:nvSpPr>
          <p:cNvPr id="11" name="Content Placeholder 10"/>
          <p:cNvSpPr>
            <a:spLocks noGrp="1"/>
          </p:cNvSpPr>
          <p:nvPr>
            <p:ph sz="quarter" idx="13"/>
          </p:nvPr>
        </p:nvSpPr>
        <p:spPr>
          <a:xfrm>
            <a:off x="609600" y="1919818"/>
            <a:ext cx="3886200" cy="2628900"/>
          </a:xfrm>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13" name="Content Placeholder 12"/>
          <p:cNvSpPr>
            <a:spLocks noGrp="1"/>
          </p:cNvSpPr>
          <p:nvPr>
            <p:ph sz="quarter" idx="14"/>
          </p:nvPr>
        </p:nvSpPr>
        <p:spPr>
          <a:xfrm>
            <a:off x="4800600" y="1919818"/>
            <a:ext cx="3886200" cy="2628900"/>
          </a:xfrm>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
        <p:nvSpPr>
          <p:cNvPr id="10" name="Date Placeholder 9"/>
          <p:cNvSpPr>
            <a:spLocks noGrp="1"/>
          </p:cNvSpPr>
          <p:nvPr>
            <p:ph type="dt" sz="half" idx="15"/>
          </p:nvPr>
        </p:nvSpPr>
        <p:spPr/>
        <p:txBody>
          <a:bodyPr rtlCol="0"/>
          <a:lstStyle>
            <a:extLst/>
          </a:lstStyle>
          <a:p>
            <a:fld id="{E4606EA6-EFEA-4C30-9264-4F9291A5780D}" type="datetime1">
              <a:rPr/>
              <a:pPr/>
              <a:t>30/6/2006</a:t>
            </a:fld>
            <a:endParaRPr kumimoji="0" lang="el-GR"/>
          </a:p>
        </p:txBody>
      </p:sp>
      <p:sp>
        <p:nvSpPr>
          <p:cNvPr id="12" name="Slide Number Placeholder 11"/>
          <p:cNvSpPr>
            <a:spLocks noGrp="1"/>
          </p:cNvSpPr>
          <p:nvPr>
            <p:ph type="sldNum" sz="quarter" idx="16"/>
          </p:nvPr>
        </p:nvSpPr>
        <p:spPr/>
        <p:txBody>
          <a:bodyPr rtlCol="0"/>
          <a:lstStyle>
            <a:extLst/>
          </a:lstStyle>
          <a:p>
            <a:pPr algn="ctr"/>
            <a:fld id="{8F82E0A0-C266-4798-8C8F-B9F91E9DA37E}" type="slidenum">
              <a:rPr kumimoji="0" lang="el-GR" sz="1400" b="1">
                <a:solidFill>
                  <a:srgbClr val="FFFFFF"/>
                </a:solidFill>
              </a:rPr>
              <a:pPr algn="ctr"/>
              <a:t>‹#›</a:t>
            </a:fld>
            <a:endParaRPr kumimoji="0" lang="el-GR"/>
          </a:p>
        </p:txBody>
      </p:sp>
      <p:sp>
        <p:nvSpPr>
          <p:cNvPr id="14" name="Footer Placeholder 13"/>
          <p:cNvSpPr>
            <a:spLocks noGrp="1"/>
          </p:cNvSpPr>
          <p:nvPr>
            <p:ph type="ftr" sz="quarter" idx="17"/>
          </p:nvPr>
        </p:nvSpPr>
        <p:spPr/>
        <p:txBody>
          <a:bodyPr rtlCol="0"/>
          <a:lstStyle>
            <a:extLst/>
          </a:lstStyle>
          <a:p>
            <a:endParaRPr kumimoji="0" lang="el-GR"/>
          </a:p>
        </p:txBody>
      </p:sp>
      <p:sp>
        <p:nvSpPr>
          <p:cNvPr id="16" name="Text Placeholder 15"/>
          <p:cNvSpPr>
            <a:spLocks noGrp="1"/>
          </p:cNvSpPr>
          <p:nvPr>
            <p:ph type="body" sz="quarter" idx="18"/>
          </p:nvPr>
        </p:nvSpPr>
        <p:spPr>
          <a:xfrm>
            <a:off x="609600" y="1362287"/>
            <a:ext cx="3886200" cy="530352"/>
          </a:xfrm>
          <a:solidFill>
            <a:schemeClr val="accent2"/>
          </a:solidFill>
        </p:spPr>
        <p:txBody>
          <a:bodyPr rtlCol="0" anchor="ctr"/>
          <a:lstStyle>
            <a:lvl1pPr eaLnBrk="1" latinLnBrk="0" hangingPunct="1">
              <a:buFontTx/>
              <a:buNone/>
              <a:defRPr kumimoji="0" lang="el-GR" sz="2000" b="1">
                <a:solidFill>
                  <a:srgbClr val="FFFFFF"/>
                </a:solidFill>
              </a:defRPr>
            </a:lvl1pPr>
            <a:extLst/>
          </a:lstStyle>
          <a:p>
            <a:pPr lvl="0" eaLnBrk="1" latinLnBrk="0" hangingPunct="1"/>
            <a:r>
              <a:rPr lang="el-GR" smtClean="0"/>
              <a:t>Kλικ για επεξεργασία των στυλ του υποδείγματος</a:t>
            </a:r>
          </a:p>
        </p:txBody>
      </p:sp>
      <p:sp>
        <p:nvSpPr>
          <p:cNvPr id="15" name="Text Placeholder 14"/>
          <p:cNvSpPr>
            <a:spLocks noGrp="1"/>
          </p:cNvSpPr>
          <p:nvPr>
            <p:ph type="body" sz="quarter" idx="19"/>
          </p:nvPr>
        </p:nvSpPr>
        <p:spPr>
          <a:xfrm>
            <a:off x="4800600" y="1362287"/>
            <a:ext cx="3886200" cy="530352"/>
          </a:xfrm>
          <a:solidFill>
            <a:schemeClr val="accent4"/>
          </a:solidFill>
        </p:spPr>
        <p:txBody>
          <a:bodyPr rtlCol="0" anchor="ctr"/>
          <a:lstStyle>
            <a:lvl1pPr eaLnBrk="1" latinLnBrk="0" hangingPunct="1">
              <a:buFontTx/>
              <a:buNone/>
              <a:defRPr kumimoji="0" lang="el-GR" sz="2000" b="1">
                <a:solidFill>
                  <a:srgbClr val="FFFFFF"/>
                </a:solidFill>
              </a:defRPr>
            </a:lvl1pPr>
            <a:extLst/>
          </a:lstStyle>
          <a:p>
            <a:pPr lvl="0" eaLnBrk="1" latinLnBrk="0" hangingPunct="1"/>
            <a:r>
              <a:rPr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pPr eaLnBrk="1" latinLnBrk="0" hangingPunct="1"/>
            <a:r>
              <a:rPr lang="el-GR" smtClean="0"/>
              <a:t>Kλικ για επεξεργασία του τίτλου</a:t>
            </a:r>
            <a:endParaRPr/>
          </a:p>
        </p:txBody>
      </p:sp>
      <p:sp>
        <p:nvSpPr>
          <p:cNvPr id="3" name="Date Placeholder 2"/>
          <p:cNvSpPr>
            <a:spLocks noGrp="1"/>
          </p:cNvSpPr>
          <p:nvPr>
            <p:ph type="dt" sz="half" idx="10"/>
          </p:nvPr>
        </p:nvSpPr>
        <p:spPr/>
        <p:txBody>
          <a:bodyPr/>
          <a:lstStyle>
            <a:extLst/>
          </a:lstStyle>
          <a:p>
            <a:fld id="{6DFADB5D-B7A0-47E3-AD2D-B1A6F8614213}" type="datetime1">
              <a:rPr/>
              <a:pPr/>
              <a:t>30/6/2006</a:t>
            </a:fld>
            <a:endParaRPr kumimoji="0" lang="el-GR"/>
          </a:p>
        </p:txBody>
      </p:sp>
      <p:sp>
        <p:nvSpPr>
          <p:cNvPr id="4" name="Footer Placeholder 3"/>
          <p:cNvSpPr>
            <a:spLocks noGrp="1"/>
          </p:cNvSpPr>
          <p:nvPr>
            <p:ph type="ftr" sz="quarter" idx="11"/>
          </p:nvPr>
        </p:nvSpPr>
        <p:spPr/>
        <p:txBody>
          <a:bodyPr/>
          <a:lstStyle>
            <a:extLst/>
          </a:lstStyle>
          <a:p>
            <a:endParaRPr kumimoji="0" lang="el-GR"/>
          </a:p>
        </p:txBody>
      </p:sp>
      <p:sp>
        <p:nvSpPr>
          <p:cNvPr id="5" name="Slide Number Placeholder 4"/>
          <p:cNvSpPr>
            <a:spLocks noGrp="1"/>
          </p:cNvSpPr>
          <p:nvPr>
            <p:ph type="sldNum" sz="quarter" idx="12"/>
          </p:nvPr>
        </p:nvSpPr>
        <p:spPr/>
        <p:txBody>
          <a:bodyPr/>
          <a:lstStyle>
            <a:lvl1pPr eaLnBrk="1" latinLnBrk="0" hangingPunct="1">
              <a:defRPr kumimoji="0" lang="el-GR">
                <a:solidFill>
                  <a:srgbClr val="FFFFFF"/>
                </a:solidFill>
              </a:defRPr>
            </a:lvl1pPr>
            <a:extLst/>
          </a:lstStyle>
          <a:p>
            <a:fld id="{A3F7CB7D-F184-43C7-B6FD-03D728E1BBFF}" type="slidenum">
              <a:rPr kumimoji="0" lang="el-GR">
                <a:solidFill>
                  <a:srgbClr val="FFFFFF"/>
                </a:solidFill>
              </a:rPr>
              <a:pPr/>
              <a:t>‹#›</a:t>
            </a:fld>
            <a:endParaRPr kumimoji="0" lang="el-GR">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2968126-03FC-49C0-B9B8-2B561CCC3D90}" type="datetime1">
              <a:rPr/>
              <a:pPr/>
              <a:t>30/6/2006</a:t>
            </a:fld>
            <a:endParaRPr kumimoji="0" lang="el-GR"/>
          </a:p>
        </p:txBody>
      </p:sp>
      <p:sp>
        <p:nvSpPr>
          <p:cNvPr id="3" name="Footer Placeholder 2"/>
          <p:cNvSpPr>
            <a:spLocks noGrp="1"/>
          </p:cNvSpPr>
          <p:nvPr>
            <p:ph type="ftr" sz="quarter" idx="11"/>
          </p:nvPr>
        </p:nvSpPr>
        <p:spPr/>
        <p:txBody>
          <a:bodyPr/>
          <a:lstStyle>
            <a:extLst/>
          </a:lstStyle>
          <a:p>
            <a:endParaRPr kumimoji="0" lang="el-GR"/>
          </a:p>
        </p:txBody>
      </p:sp>
      <p:sp>
        <p:nvSpPr>
          <p:cNvPr id="4" name="Slide Number Placeholder 3"/>
          <p:cNvSpPr>
            <a:spLocks noGrp="1"/>
          </p:cNvSpPr>
          <p:nvPr>
            <p:ph type="sldNum" sz="quarter" idx="12"/>
          </p:nvPr>
        </p:nvSpPr>
        <p:spPr>
          <a:xfrm>
            <a:off x="0" y="4686300"/>
            <a:ext cx="533400" cy="285750"/>
          </a:xfrm>
        </p:spPr>
        <p:txBody>
          <a:bodyPr/>
          <a:lstStyle>
            <a:lvl1pPr eaLnBrk="1" latinLnBrk="0" hangingPunct="1">
              <a:defRPr kumimoji="0" lang="el-GR">
                <a:solidFill>
                  <a:schemeClr val="tx2"/>
                </a:solidFill>
              </a:defRPr>
            </a:lvl1pPr>
            <a:extLst/>
          </a:lstStyle>
          <a:p>
            <a:fld id="{A3F7CB7D-F184-43C7-B6FD-03D728E1BBFF}" type="slidenum">
              <a:rPr kumimoji="0" lang="el-GR">
                <a:solidFill>
                  <a:schemeClr val="tx2"/>
                </a:solidFill>
              </a:rPr>
              <a:pPr/>
              <a:t>‹#›</a:t>
            </a:fld>
            <a:endParaRPr kumimoji="0" lang="el-GR">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8153400" cy="1005840"/>
          </a:xfrm>
        </p:spPr>
        <p:txBody>
          <a:bodyPr anchor="b"/>
          <a:lstStyle>
            <a:lvl1pPr algn="l" eaLnBrk="1" latinLnBrk="0" hangingPunct="1">
              <a:buNone/>
              <a:defRPr kumimoji="0" lang="el-GR" sz="4200" b="0"/>
            </a:lvl1pPr>
            <a:extLst/>
          </a:lstStyle>
          <a:p>
            <a:pPr eaLnBrk="1" latinLnBrk="0" hangingPunct="1"/>
            <a:r>
              <a:rPr lang="el-GR" smtClean="0"/>
              <a:t>Kλικ για επεξεργασία του τίτλου</a:t>
            </a:r>
            <a:endParaRPr/>
          </a:p>
        </p:txBody>
      </p:sp>
      <p:sp>
        <p:nvSpPr>
          <p:cNvPr id="5" name="Date Placeholder 4"/>
          <p:cNvSpPr>
            <a:spLocks noGrp="1"/>
          </p:cNvSpPr>
          <p:nvPr>
            <p:ph type="dt" sz="half" idx="10"/>
          </p:nvPr>
        </p:nvSpPr>
        <p:spPr/>
        <p:txBody>
          <a:bodyPr/>
          <a:lstStyle>
            <a:extLst/>
          </a:lstStyle>
          <a:p>
            <a:fld id="{F49A8198-4617-485E-9585-4840B69DBBA6}" type="datetime1">
              <a:rPr/>
              <a:pPr/>
              <a:t>30/6/2006</a:t>
            </a:fld>
            <a:endParaRPr kumimoji="0" lang="el-GR"/>
          </a:p>
        </p:txBody>
      </p:sp>
      <p:sp>
        <p:nvSpPr>
          <p:cNvPr id="6" name="Footer Placeholder 5"/>
          <p:cNvSpPr>
            <a:spLocks noGrp="1"/>
          </p:cNvSpPr>
          <p:nvPr>
            <p:ph type="ftr" sz="quarter" idx="11"/>
          </p:nvPr>
        </p:nvSpPr>
        <p:spPr/>
        <p:txBody>
          <a:bodyPr/>
          <a:lstStyle>
            <a:extLst/>
          </a:lstStyle>
          <a:p>
            <a:endParaRPr kumimoji="0" lang="el-GR"/>
          </a:p>
        </p:txBody>
      </p:sp>
      <p:sp>
        <p:nvSpPr>
          <p:cNvPr id="7" name="Slide Number Placeholder 6"/>
          <p:cNvSpPr>
            <a:spLocks noGrp="1"/>
          </p:cNvSpPr>
          <p:nvPr>
            <p:ph type="sldNum" sz="quarter" idx="12"/>
          </p:nvPr>
        </p:nvSpPr>
        <p:spPr/>
        <p:txBody>
          <a:bodyPr/>
          <a:lstStyle>
            <a:lvl1pPr eaLnBrk="1" latinLnBrk="0" hangingPunct="1">
              <a:defRPr kumimoji="0" lang="el-GR">
                <a:solidFill>
                  <a:srgbClr val="FFFFFF"/>
                </a:solidFill>
              </a:defRPr>
            </a:lvl1pPr>
            <a:extLst/>
          </a:lstStyle>
          <a:p>
            <a:fld id="{A3F7CB7D-F184-43C7-B6FD-03D728E1BBFF}" type="slidenum">
              <a:rPr kumimoji="0" lang="el-GR">
                <a:solidFill>
                  <a:srgbClr val="FFFFFF"/>
                </a:solidFill>
              </a:rPr>
              <a:pPr/>
              <a:t>‹#›</a:t>
            </a:fld>
            <a:endParaRPr kumimoji="0" lang="el-GR">
              <a:solidFill>
                <a:srgbClr val="FFFFFF"/>
              </a:solidFill>
            </a:endParaRPr>
          </a:p>
        </p:txBody>
      </p:sp>
      <p:sp>
        <p:nvSpPr>
          <p:cNvPr id="3" name="Text Placeholder 2"/>
          <p:cNvSpPr>
            <a:spLocks noGrp="1"/>
          </p:cNvSpPr>
          <p:nvPr>
            <p:ph type="body" idx="1"/>
          </p:nvPr>
        </p:nvSpPr>
        <p:spPr>
          <a:xfrm>
            <a:off x="609600" y="1428750"/>
            <a:ext cx="1600200" cy="31242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eaLnBrk="1" latinLnBrk="0" hangingPunct="1">
              <a:spcAft>
                <a:spcPts val="1000"/>
              </a:spcAft>
              <a:buNone/>
              <a:defRPr kumimoji="0" lang="el-GR" sz="1800"/>
            </a:lvl1pPr>
            <a:lvl2pPr eaLnBrk="1" latinLnBrk="0" hangingPunct="1">
              <a:buNone/>
              <a:defRPr kumimoji="0" lang="el-GR" sz="1200"/>
            </a:lvl2pPr>
            <a:lvl3pPr eaLnBrk="1" latinLnBrk="0" hangingPunct="1">
              <a:buNone/>
              <a:defRPr kumimoji="0" lang="el-GR" sz="1000"/>
            </a:lvl3pPr>
            <a:lvl4pPr eaLnBrk="1" latinLnBrk="0" hangingPunct="1">
              <a:buNone/>
              <a:defRPr kumimoji="0" lang="el-GR" sz="900"/>
            </a:lvl4pPr>
            <a:lvl5pPr eaLnBrk="1" latinLnBrk="0" hangingPunct="1">
              <a:buNone/>
              <a:defRPr kumimoji="0" lang="el-GR" sz="900"/>
            </a:lvl5pPr>
            <a:extLst/>
          </a:lstStyle>
          <a:p>
            <a:pPr lvl="0" eaLnBrk="1" latinLnBrk="0" hangingPunct="1"/>
            <a:r>
              <a:rPr lang="el-GR" smtClean="0"/>
              <a:t>Kλικ για επεξεργασία των στυλ του υποδείγματος</a:t>
            </a:r>
          </a:p>
        </p:txBody>
      </p:sp>
      <p:sp>
        <p:nvSpPr>
          <p:cNvPr id="9" name="Content Placeholder 8"/>
          <p:cNvSpPr>
            <a:spLocks noGrp="1"/>
          </p:cNvSpPr>
          <p:nvPr>
            <p:ph sz="quarter" idx="13"/>
          </p:nvPr>
        </p:nvSpPr>
        <p:spPr>
          <a:xfrm>
            <a:off x="2362200" y="1428750"/>
            <a:ext cx="6400800" cy="3200400"/>
          </a:xfrm>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1">
        <a:schemeClr val="bg2"/>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557668" y="0"/>
            <a:ext cx="7586332" cy="3419856"/>
          </a:xfrm>
          <a:solidFill>
            <a:schemeClr val="tx2">
              <a:shade val="50000"/>
            </a:schemeClr>
          </a:solidFill>
          <a:ln>
            <a:noFill/>
          </a:ln>
        </p:spPr>
        <p:txBody>
          <a:bodyPr/>
          <a:lstStyle>
            <a:lvl1pPr eaLnBrk="1" latinLnBrk="0" hangingPunct="1">
              <a:buNone/>
              <a:defRPr kumimoji="0" lang="el-GR" sz="3200"/>
            </a:lvl1pPr>
            <a:extLst/>
          </a:lstStyle>
          <a:p>
            <a:r>
              <a:rPr kumimoji="0" lang="el-GR" smtClean="0"/>
              <a:t>Κάντε κλικ στο εικονίδιο για να προσθέσετε μια εικόνα</a:t>
            </a:r>
            <a:endParaRPr kumimoji="0" lang="el-GR"/>
          </a:p>
        </p:txBody>
      </p:sp>
      <p:sp>
        <p:nvSpPr>
          <p:cNvPr id="4" name="Text Placeholder 3"/>
          <p:cNvSpPr>
            <a:spLocks noGrp="1"/>
          </p:cNvSpPr>
          <p:nvPr>
            <p:ph type="body" sz="half" idx="2"/>
          </p:nvPr>
        </p:nvSpPr>
        <p:spPr>
          <a:xfrm>
            <a:off x="1600200" y="4114800"/>
            <a:ext cx="7315200" cy="514350"/>
          </a:xfrm>
        </p:spPr>
        <p:txBody>
          <a:bodyPr/>
          <a:lstStyle>
            <a:lvl1pPr marL="0" indent="0" eaLnBrk="1" latinLnBrk="0" hangingPunct="1">
              <a:buFontTx/>
              <a:buNone/>
              <a:defRPr kumimoji="0" lang="el-GR" sz="1700"/>
            </a:lvl1pPr>
            <a:lvl2pPr eaLnBrk="1" latinLnBrk="0" hangingPunct="1">
              <a:buFontTx/>
              <a:buNone/>
              <a:defRPr kumimoji="0" lang="el-GR" sz="1200"/>
            </a:lvl2pPr>
            <a:lvl3pPr eaLnBrk="1" latinLnBrk="0" hangingPunct="1">
              <a:buFontTx/>
              <a:buNone/>
              <a:defRPr kumimoji="0" lang="el-GR" sz="1000"/>
            </a:lvl3pPr>
            <a:lvl4pPr eaLnBrk="1" latinLnBrk="0" hangingPunct="1">
              <a:buFontTx/>
              <a:buNone/>
              <a:defRPr kumimoji="0" lang="el-GR" sz="900"/>
            </a:lvl4pPr>
            <a:lvl5pPr eaLnBrk="1" latinLnBrk="0" hangingPunct="1">
              <a:buFontTx/>
              <a:buNone/>
              <a:defRPr kumimoji="0" lang="el-GR" sz="900"/>
            </a:lvl5pPr>
            <a:extLst/>
          </a:lstStyle>
          <a:p>
            <a:pPr lvl="0" eaLnBrk="1" latinLnBrk="0" hangingPunct="1"/>
            <a:r>
              <a:rPr lang="el-GR" smtClean="0"/>
              <a:t>Kλικ για επεξεργασία των στυλ του υποδείγματος</a:t>
            </a:r>
          </a:p>
        </p:txBody>
      </p:sp>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2" name="Title 1"/>
          <p:cNvSpPr>
            <a:spLocks noGrp="1"/>
          </p:cNvSpPr>
          <p:nvPr>
            <p:ph type="title"/>
          </p:nvPr>
        </p:nvSpPr>
        <p:spPr>
          <a:xfrm>
            <a:off x="1600200" y="3543300"/>
            <a:ext cx="7315200" cy="457200"/>
          </a:xfrm>
        </p:spPr>
        <p:txBody>
          <a:bodyPr anchor="ctr"/>
          <a:lstStyle>
            <a:lvl1pPr algn="l" eaLnBrk="1" latinLnBrk="0" hangingPunct="1">
              <a:buNone/>
              <a:defRPr kumimoji="0" lang="el-GR" sz="2800" b="0">
                <a:solidFill>
                  <a:srgbClr val="FFFFFF"/>
                </a:solidFill>
              </a:defRPr>
            </a:lvl1pPr>
            <a:extLst/>
          </a:lstStyle>
          <a:p>
            <a:pPr eaLnBrk="1" latinLnBrk="0" hangingPunct="1"/>
            <a:r>
              <a:rPr lang="el-GR" smtClean="0"/>
              <a:t>Kλικ για επεξεργασία του τίτλου</a:t>
            </a:r>
            <a:endParaRPr/>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12" name="Date Placeholder 11"/>
          <p:cNvSpPr>
            <a:spLocks noGrp="1"/>
          </p:cNvSpPr>
          <p:nvPr>
            <p:ph type="dt" sz="half" idx="10"/>
          </p:nvPr>
        </p:nvSpPr>
        <p:spPr>
          <a:xfrm>
            <a:off x="6248400" y="4686300"/>
            <a:ext cx="2667000" cy="273844"/>
          </a:xfrm>
        </p:spPr>
        <p:txBody>
          <a:bodyPr rtlCol="0"/>
          <a:lstStyle>
            <a:extLst/>
          </a:lstStyle>
          <a:p>
            <a:fld id="{E4606EA6-EFEA-4C30-9264-4F9291A5780D}" type="datetime1">
              <a:rPr/>
              <a:pPr/>
              <a:t>30/6/2006</a:t>
            </a:fld>
            <a:endParaRPr kumimoji="0" lang="el-GR"/>
          </a:p>
        </p:txBody>
      </p:sp>
      <p:sp>
        <p:nvSpPr>
          <p:cNvPr id="13" name="Slide Number Placeholder 12"/>
          <p:cNvSpPr>
            <a:spLocks noGrp="1"/>
          </p:cNvSpPr>
          <p:nvPr>
            <p:ph type="sldNum" sz="quarter" idx="11"/>
          </p:nvPr>
        </p:nvSpPr>
        <p:spPr>
          <a:xfrm>
            <a:off x="0" y="3500437"/>
            <a:ext cx="1447800" cy="497684"/>
          </a:xfrm>
        </p:spPr>
        <p:txBody>
          <a:bodyPr rtlCol="0"/>
          <a:lstStyle>
            <a:lvl1pPr eaLnBrk="1" latinLnBrk="0" hangingPunct="1">
              <a:defRPr kumimoji="0" lang="el-GR" sz="2800"/>
            </a:lvl1pPr>
            <a:extLst/>
          </a:lstStyle>
          <a:p>
            <a:pPr algn="ctr"/>
            <a:fld id="{8F82E0A0-C266-4798-8C8F-B9F91E9DA37E}" type="slidenum">
              <a:rPr kumimoji="0" lang="el-GR" sz="2800" b="1">
                <a:solidFill>
                  <a:srgbClr val="FFFFFF"/>
                </a:solidFill>
              </a:rPr>
              <a:pPr algn="ctr"/>
              <a:t>‹#›</a:t>
            </a:fld>
            <a:endParaRPr kumimoji="0" lang="el-GR" sz="2800"/>
          </a:p>
        </p:txBody>
      </p:sp>
      <p:sp>
        <p:nvSpPr>
          <p:cNvPr id="14" name="Footer Placeholder 13"/>
          <p:cNvSpPr>
            <a:spLocks noGrp="1"/>
          </p:cNvSpPr>
          <p:nvPr>
            <p:ph type="ftr" sz="quarter" idx="12"/>
          </p:nvPr>
        </p:nvSpPr>
        <p:spPr>
          <a:xfrm>
            <a:off x="1600200" y="4686155"/>
            <a:ext cx="4572000" cy="273844"/>
          </a:xfrm>
        </p:spPr>
        <p:txBody>
          <a:bodyPr rtlCol="0"/>
          <a:lstStyle>
            <a:extLst/>
          </a:lstStyle>
          <a:p>
            <a:endParaRPr kumimoji="0"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612648" y="1352550"/>
            <a:ext cx="8153400" cy="324231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Date Placeholder 13"/>
          <p:cNvSpPr>
            <a:spLocks noGrp="1"/>
          </p:cNvSpPr>
          <p:nvPr>
            <p:ph type="dt" sz="half" idx="2"/>
          </p:nvPr>
        </p:nvSpPr>
        <p:spPr>
          <a:xfrm>
            <a:off x="6096000" y="4686300"/>
            <a:ext cx="2667000" cy="273844"/>
          </a:xfrm>
          <a:prstGeom prst="rect">
            <a:avLst/>
          </a:prstGeom>
        </p:spPr>
        <p:txBody>
          <a:bodyPr vert="horz" anchor="ctr" anchorCtr="0"/>
          <a:lstStyle>
            <a:lvl1pPr algn="l" eaLnBrk="1" latinLnBrk="0" hangingPunct="1">
              <a:defRPr kumimoji="0" lang="el-GR" sz="1400">
                <a:solidFill>
                  <a:schemeClr val="tx2"/>
                </a:solidFill>
              </a:defRPr>
            </a:lvl1pPr>
            <a:extLst/>
          </a:lstStyle>
          <a:p>
            <a:fld id="{E4606EA6-EFEA-4C30-9264-4F9291A5780D}" type="datetime1">
              <a:rPr/>
              <a:pPr/>
              <a:t>30/6/2006</a:t>
            </a:fld>
            <a:endParaRPr kumimoji="0" lang="el-GR" sz="1400">
              <a:solidFill>
                <a:schemeClr val="tx2"/>
              </a:solidFill>
            </a:endParaRPr>
          </a:p>
        </p:txBody>
      </p:sp>
      <p:sp>
        <p:nvSpPr>
          <p:cNvPr id="3" name="Footer Placeholder 2"/>
          <p:cNvSpPr>
            <a:spLocks noGrp="1"/>
          </p:cNvSpPr>
          <p:nvPr>
            <p:ph type="ftr" sz="quarter" idx="3"/>
          </p:nvPr>
        </p:nvSpPr>
        <p:spPr>
          <a:xfrm>
            <a:off x="609601" y="4686155"/>
            <a:ext cx="5421083" cy="273844"/>
          </a:xfrm>
          <a:prstGeom prst="rect">
            <a:avLst/>
          </a:prstGeom>
        </p:spPr>
        <p:txBody>
          <a:bodyPr vert="horz" anchor="ctr"/>
          <a:lstStyle>
            <a:lvl1pPr algn="r" eaLnBrk="1" latinLnBrk="0" hangingPunct="1">
              <a:defRPr kumimoji="0" lang="el-GR" sz="1400">
                <a:solidFill>
                  <a:schemeClr val="tx2"/>
                </a:solidFill>
              </a:defRPr>
            </a:lvl1pPr>
            <a:extLst/>
          </a:lstStyle>
          <a:p>
            <a:pPr algn="r"/>
            <a:endParaRPr kumimoji="0" lang="el-GR" sz="1400">
              <a:solidFill>
                <a:schemeClr val="tx2"/>
              </a:solidFill>
            </a:endParaRPr>
          </a:p>
        </p:txBody>
      </p:sp>
      <p:sp>
        <p:nvSpPr>
          <p:cNvPr id="7" name="Rectangle 6"/>
          <p:cNvSpPr/>
          <p:nvPr/>
        </p:nvSpPr>
        <p:spPr>
          <a:xfrm>
            <a:off x="0" y="1095170"/>
            <a:ext cx="9144000" cy="24003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8" name="Rectangle 7"/>
          <p:cNvSpPr/>
          <p:nvPr/>
        </p:nvSpPr>
        <p:spPr>
          <a:xfrm>
            <a:off x="0" y="1129460"/>
            <a:ext cx="533400" cy="1714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9" name="Rectangle 8"/>
          <p:cNvSpPr/>
          <p:nvPr/>
        </p:nvSpPr>
        <p:spPr>
          <a:xfrm>
            <a:off x="590550" y="1129460"/>
            <a:ext cx="8553450" cy="1714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l-GR"/>
          </a:p>
        </p:txBody>
      </p:sp>
      <p:sp>
        <p:nvSpPr>
          <p:cNvPr id="23" name="Slide Number Placeholder 22"/>
          <p:cNvSpPr>
            <a:spLocks noGrp="1"/>
          </p:cNvSpPr>
          <p:nvPr>
            <p:ph type="sldNum" sz="quarter" idx="4"/>
          </p:nvPr>
        </p:nvSpPr>
        <p:spPr>
          <a:xfrm>
            <a:off x="0" y="1123507"/>
            <a:ext cx="533400" cy="183357"/>
          </a:xfrm>
          <a:prstGeom prst="rect">
            <a:avLst/>
          </a:prstGeom>
        </p:spPr>
        <p:txBody>
          <a:bodyPr vert="horz" anchor="ctr" anchorCtr="0">
            <a:normAutofit/>
          </a:bodyPr>
          <a:lstStyle>
            <a:lvl1pPr algn="ctr" eaLnBrk="1" latinLnBrk="0" hangingPunct="1">
              <a:defRPr kumimoji="0" lang="el-GR" sz="1400" b="1">
                <a:solidFill>
                  <a:srgbClr val="FFFFFF"/>
                </a:solidFill>
              </a:defRPr>
            </a:lvl1pPr>
            <a:extLst/>
          </a:lstStyle>
          <a:p>
            <a:pPr algn="ctr"/>
            <a:fld id="{8F82E0A0-C266-4798-8C8F-B9F91E9DA37E}" type="slidenum">
              <a:rPr kumimoji="0" lang="el-GR" sz="1400" b="1">
                <a:solidFill>
                  <a:srgbClr val="FFFFFF"/>
                </a:solidFill>
              </a:rPr>
              <a:pPr algn="ctr"/>
              <a:t>‹#›</a:t>
            </a:fld>
            <a:endParaRPr kumimoji="0" lang="el-GR" sz="1400" b="1">
              <a:solidFill>
                <a:srgbClr val="FFFFFF"/>
              </a:solidFill>
            </a:endParaRPr>
          </a:p>
        </p:txBody>
      </p:sp>
      <p:sp>
        <p:nvSpPr>
          <p:cNvPr id="22" name="Title Placeholder 21"/>
          <p:cNvSpPr>
            <a:spLocks noGrp="1"/>
          </p:cNvSpPr>
          <p:nvPr>
            <p:ph type="title"/>
          </p:nvPr>
        </p:nvSpPr>
        <p:spPr>
          <a:xfrm>
            <a:off x="609600" y="118110"/>
            <a:ext cx="8153400" cy="1005840"/>
          </a:xfrm>
          <a:prstGeom prst="rect">
            <a:avLst/>
          </a:prstGeom>
        </p:spPr>
        <p:txBody>
          <a:bodyPr vert="horz" anchor="b">
            <a:normAutofit/>
          </a:bodyPr>
          <a:lstStyle>
            <a:extLst/>
          </a:lstStyle>
          <a:p>
            <a:pPr eaLnBrk="1" latinLnBrk="0" hangingPunct="1"/>
            <a:r>
              <a:rPr kumimoji="0" lang="el-GR" smtClean="0"/>
              <a:t>Kλικ για επεξεργασία του τίτλου</a:t>
            </a:r>
            <a:endParaRPr kumimoji="0" lang="en-US" smtClean="0"/>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latinLnBrk="0" hangingPunct="1">
        <a:spcBef>
          <a:spcPct val="0"/>
        </a:spcBef>
        <a:buNone/>
        <a:defRPr kumimoji="0" lang="el-G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kumimoji="0" lang="el-G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lang="el-G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lang="el-G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lang="el-G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lang="el-G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kumimoji="0" lang="el-G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lang="el-G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lang="el-G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lang="el-GR" sz="1800" kern="1200" baseline="0">
          <a:solidFill>
            <a:schemeClr val="tx1"/>
          </a:solidFill>
          <a:latin typeface="+mn-lt"/>
          <a:ea typeface="+mn-ea"/>
          <a:cs typeface="+mn-cs"/>
        </a:defRPr>
      </a:lvl9pPr>
      <a:extLst/>
    </p:bodyStyle>
    <p:otherStyle>
      <a:lvl1pPr marL="0" algn="l" rtl="0" eaLnBrk="1" latinLnBrk="0" hangingPunct="1">
        <a:defRPr kumimoji="0" lang="el-GR" kern="1200">
          <a:solidFill>
            <a:schemeClr val="tx1"/>
          </a:solidFill>
          <a:latin typeface="+mn-lt"/>
          <a:ea typeface="+mn-ea"/>
          <a:cs typeface="+mn-cs"/>
        </a:defRPr>
      </a:lvl1pPr>
      <a:lvl2pPr marL="457200" algn="l" rtl="0" eaLnBrk="1" latinLnBrk="0" hangingPunct="1">
        <a:defRPr kumimoji="0" lang="el-GR" kern="1200">
          <a:solidFill>
            <a:schemeClr val="tx1"/>
          </a:solidFill>
          <a:latin typeface="+mn-lt"/>
          <a:ea typeface="+mn-ea"/>
          <a:cs typeface="+mn-cs"/>
        </a:defRPr>
      </a:lvl2pPr>
      <a:lvl3pPr marL="914400" algn="l" rtl="0" eaLnBrk="1" latinLnBrk="0" hangingPunct="1">
        <a:defRPr kumimoji="0" lang="el-GR" kern="1200">
          <a:solidFill>
            <a:schemeClr val="tx1"/>
          </a:solidFill>
          <a:latin typeface="+mn-lt"/>
          <a:ea typeface="+mn-ea"/>
          <a:cs typeface="+mn-cs"/>
        </a:defRPr>
      </a:lvl3pPr>
      <a:lvl4pPr marL="1371600" algn="l" rtl="0" eaLnBrk="1" latinLnBrk="0" hangingPunct="1">
        <a:defRPr kumimoji="0" lang="el-GR" kern="1200">
          <a:solidFill>
            <a:schemeClr val="tx1"/>
          </a:solidFill>
          <a:latin typeface="+mn-lt"/>
          <a:ea typeface="+mn-ea"/>
          <a:cs typeface="+mn-cs"/>
        </a:defRPr>
      </a:lvl4pPr>
      <a:lvl5pPr marL="1828800" algn="l" rtl="0" eaLnBrk="1" latinLnBrk="0" hangingPunct="1">
        <a:defRPr kumimoji="0" lang="el-GR" kern="1200">
          <a:solidFill>
            <a:schemeClr val="tx1"/>
          </a:solidFill>
          <a:latin typeface="+mn-lt"/>
          <a:ea typeface="+mn-ea"/>
          <a:cs typeface="+mn-cs"/>
        </a:defRPr>
      </a:lvl5pPr>
      <a:lvl6pPr marL="2286000" algn="l" rtl="0" eaLnBrk="1" latinLnBrk="0" hangingPunct="1">
        <a:defRPr kumimoji="0" lang="el-GR" kern="1200">
          <a:solidFill>
            <a:schemeClr val="tx1"/>
          </a:solidFill>
          <a:latin typeface="+mn-lt"/>
          <a:ea typeface="+mn-ea"/>
          <a:cs typeface="+mn-cs"/>
        </a:defRPr>
      </a:lvl6pPr>
      <a:lvl7pPr marL="2743200" algn="l" rtl="0" eaLnBrk="1" latinLnBrk="0" hangingPunct="1">
        <a:defRPr kumimoji="0" lang="el-GR" kern="1200">
          <a:solidFill>
            <a:schemeClr val="tx1"/>
          </a:solidFill>
          <a:latin typeface="+mn-lt"/>
          <a:ea typeface="+mn-ea"/>
          <a:cs typeface="+mn-cs"/>
        </a:defRPr>
      </a:lvl7pPr>
      <a:lvl8pPr marL="3200400" algn="l" rtl="0" eaLnBrk="1" latinLnBrk="0" hangingPunct="1">
        <a:defRPr kumimoji="0" lang="el-GR" kern="1200">
          <a:solidFill>
            <a:schemeClr val="tx1"/>
          </a:solidFill>
          <a:latin typeface="+mn-lt"/>
          <a:ea typeface="+mn-ea"/>
          <a:cs typeface="+mn-cs"/>
        </a:defRPr>
      </a:lvl8pPr>
      <a:lvl9pPr marL="3657600" algn="l" rtl="0" eaLnBrk="1" latinLnBrk="0" hangingPunct="1">
        <a:defRPr kumimoji="0" lang="el-G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p:nvPr>
        </p:nvSpPr>
        <p:spPr>
          <a:xfrm>
            <a:off x="1043608" y="1131590"/>
            <a:ext cx="6477000" cy="2038350"/>
          </a:xfrm>
        </p:spPr>
        <p:txBody>
          <a:bodyPr>
            <a:normAutofit fontScale="90000"/>
          </a:bodyPr>
          <a:lstStyle>
            <a:extLst/>
          </a:lstStyle>
          <a:p>
            <a:pPr algn="ctr"/>
            <a:r>
              <a:rPr lang="el-GR" b="1" dirty="0" err="1" smtClean="0">
                <a:solidFill>
                  <a:schemeClr val="tx2">
                    <a:lumMod val="50000"/>
                  </a:schemeClr>
                </a:solidFill>
              </a:rPr>
              <a:t>Εκατο</a:t>
            </a:r>
            <a:r>
              <a:rPr lang="el-GR" b="1" dirty="0" smtClean="0">
                <a:solidFill>
                  <a:schemeClr val="tx2">
                    <a:lumMod val="50000"/>
                  </a:schemeClr>
                </a:solidFill>
              </a:rPr>
              <a:t> ΗΜΕΡΕΣ </a:t>
            </a:r>
            <a:r>
              <a:rPr lang="el-GR" b="1" dirty="0" err="1" smtClean="0">
                <a:solidFill>
                  <a:schemeClr val="tx2">
                    <a:lumMod val="50000"/>
                  </a:schemeClr>
                </a:solidFill>
              </a:rPr>
              <a:t>τησ</a:t>
            </a:r>
            <a:r>
              <a:rPr lang="el-GR" b="1" dirty="0" smtClean="0">
                <a:solidFill>
                  <a:schemeClr val="tx2">
                    <a:lumMod val="50000"/>
                  </a:schemeClr>
                </a:solidFill>
              </a:rPr>
              <a:t> </a:t>
            </a:r>
            <a:r>
              <a:rPr lang="el-GR" b="1" dirty="0" err="1" smtClean="0">
                <a:solidFill>
                  <a:schemeClr val="tx2">
                    <a:lumMod val="50000"/>
                  </a:schemeClr>
                </a:solidFill>
              </a:rPr>
              <a:t>νεασ</a:t>
            </a:r>
            <a:r>
              <a:rPr lang="el-GR" b="1" dirty="0" smtClean="0">
                <a:solidFill>
                  <a:schemeClr val="tx2">
                    <a:lumMod val="50000"/>
                  </a:schemeClr>
                </a:solidFill>
              </a:rPr>
              <a:t> </a:t>
            </a:r>
            <a:r>
              <a:rPr lang="el-GR" b="1" dirty="0" err="1" smtClean="0">
                <a:solidFill>
                  <a:schemeClr val="tx2">
                    <a:lumMod val="50000"/>
                  </a:schemeClr>
                </a:solidFill>
              </a:rPr>
              <a:t>περιφερειακησ</a:t>
            </a:r>
            <a:r>
              <a:rPr lang="el-GR" b="1" dirty="0" smtClean="0">
                <a:solidFill>
                  <a:schemeClr val="tx2">
                    <a:lumMod val="50000"/>
                  </a:schemeClr>
                </a:solidFill>
              </a:rPr>
              <a:t> </a:t>
            </a:r>
            <a:r>
              <a:rPr lang="el-GR" b="1" dirty="0" err="1" smtClean="0">
                <a:solidFill>
                  <a:schemeClr val="tx2">
                    <a:lumMod val="50000"/>
                  </a:schemeClr>
                </a:solidFill>
              </a:rPr>
              <a:t>αρχησ</a:t>
            </a:r>
            <a:r>
              <a:rPr lang="en-US" b="1" dirty="0" smtClean="0">
                <a:solidFill>
                  <a:schemeClr val="tx2">
                    <a:lumMod val="50000"/>
                  </a:schemeClr>
                </a:solidFill>
              </a:rPr>
              <a:t/>
            </a:r>
            <a:br>
              <a:rPr lang="en-US" b="1" dirty="0" smtClean="0">
                <a:solidFill>
                  <a:schemeClr val="tx2">
                    <a:lumMod val="50000"/>
                  </a:schemeClr>
                </a:solidFill>
              </a:rPr>
            </a:br>
            <a:r>
              <a:rPr lang="el-GR" b="1" dirty="0" smtClean="0">
                <a:solidFill>
                  <a:schemeClr val="tx2">
                    <a:lumMod val="50000"/>
                  </a:schemeClr>
                </a:solidFill>
              </a:rPr>
              <a:t> </a:t>
            </a:r>
            <a:r>
              <a:rPr lang="el-GR" b="1" dirty="0" smtClean="0">
                <a:solidFill>
                  <a:schemeClr val="tx2">
                    <a:lumMod val="50000"/>
                  </a:schemeClr>
                </a:solidFill>
              </a:rPr>
              <a:t>ΤΑ </a:t>
            </a:r>
            <a:r>
              <a:rPr lang="el-GR" b="1" dirty="0" smtClean="0">
                <a:solidFill>
                  <a:schemeClr val="tx2">
                    <a:lumMod val="50000"/>
                  </a:schemeClr>
                </a:solidFill>
              </a:rPr>
              <a:t>ΕΡΓΑ, οι ΔΡΑΣΕΙΣ </a:t>
            </a:r>
            <a:r>
              <a:rPr lang="el-GR" b="1" dirty="0" smtClean="0">
                <a:solidFill>
                  <a:schemeClr val="tx2">
                    <a:lumMod val="50000"/>
                  </a:schemeClr>
                </a:solidFill>
              </a:rPr>
              <a:t>ΚΑΙ ΟΙ </a:t>
            </a:r>
            <a:r>
              <a:rPr lang="el-GR" b="1" dirty="0" smtClean="0">
                <a:solidFill>
                  <a:schemeClr val="tx2">
                    <a:lumMod val="50000"/>
                  </a:schemeClr>
                </a:solidFill>
              </a:rPr>
              <a:t>ΠΡΩΤΟΒΟΥΛΙΕΣ</a:t>
            </a:r>
            <a:endParaRPr lang="el-GR" b="1" dirty="0">
              <a:solidFill>
                <a:schemeClr val="tx2">
                  <a:lumMod val="50000"/>
                </a:schemeClr>
              </a:solidFill>
            </a:endParaRPr>
          </a:p>
        </p:txBody>
      </p:sp>
      <p:sp>
        <p:nvSpPr>
          <p:cNvPr id="5" name="Rectangle 4"/>
          <p:cNvSpPr>
            <a:spLocks noGrp="1"/>
          </p:cNvSpPr>
          <p:nvPr>
            <p:ph type="subTitle" idx="1"/>
          </p:nvPr>
        </p:nvSpPr>
        <p:spPr/>
        <p:txBody>
          <a:bodyPr>
            <a:normAutofit lnSpcReduction="10000"/>
          </a:bodyPr>
          <a:lstStyle>
            <a:extLst/>
          </a:lstStyle>
          <a:p>
            <a:pPr algn="ctr"/>
            <a:r>
              <a:rPr lang="el-GR" dirty="0" smtClean="0">
                <a:solidFill>
                  <a:srgbClr val="7030A0"/>
                </a:solidFill>
              </a:rPr>
              <a:t>Ο πρώτος απολογισμός </a:t>
            </a:r>
            <a:endParaRPr lang="el-GR" dirty="0">
              <a:solidFill>
                <a:srgbClr val="7030A0"/>
              </a:solidFill>
            </a:endParaRPr>
          </a:p>
        </p:txBody>
      </p:sp>
      <p:pic>
        <p:nvPicPr>
          <p:cNvPr id="6" name="5 - Εικόνα" descr="logo PTH.png"/>
          <p:cNvPicPr>
            <a:picLocks noChangeAspect="1"/>
          </p:cNvPicPr>
          <p:nvPr/>
        </p:nvPicPr>
        <p:blipFill>
          <a:blip r:embed="rId3" cstate="print"/>
          <a:stretch>
            <a:fillRect/>
          </a:stretch>
        </p:blipFill>
        <p:spPr>
          <a:xfrm>
            <a:off x="467544" y="4587974"/>
            <a:ext cx="1224136" cy="43907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09600" y="76200"/>
            <a:ext cx="8077200" cy="1047750"/>
          </a:xfrm>
        </p:spPr>
        <p:txBody>
          <a:bodyPr anchor="b">
            <a:normAutofit/>
          </a:bodyPr>
          <a:lstStyle>
            <a:extLst/>
          </a:lstStyle>
          <a:p>
            <a:r>
              <a:rPr lang="el-GR" sz="3600" b="1" dirty="0" smtClean="0">
                <a:solidFill>
                  <a:srgbClr val="00B0F0"/>
                </a:solidFill>
              </a:rPr>
              <a:t>ΑΓΡΟΔΙΑΤΡΟΦΙΚΟΣ ΤΟΜΕΑΣ</a:t>
            </a:r>
            <a:endParaRPr lang="el-GR" sz="3600" b="1" dirty="0">
              <a:solidFill>
                <a:srgbClr val="00B0F0"/>
              </a:solidFill>
            </a:endParaRPr>
          </a:p>
        </p:txBody>
      </p:sp>
      <p:sp>
        <p:nvSpPr>
          <p:cNvPr id="3" name="Rectangle 2"/>
          <p:cNvSpPr>
            <a:spLocks noGrp="1"/>
          </p:cNvSpPr>
          <p:nvPr>
            <p:ph type="body" idx="1"/>
          </p:nvPr>
        </p:nvSpPr>
        <p:spPr>
          <a:xfrm>
            <a:off x="609600" y="1504950"/>
            <a:ext cx="1600200" cy="3227040"/>
          </a:xfrm>
        </p:spPr>
        <p:txBody>
          <a:bodyPr>
            <a:noAutofit/>
          </a:bodyPr>
          <a:lstStyle>
            <a:extLst/>
          </a:lstStyle>
          <a:p>
            <a:pPr fontAlgn="base"/>
            <a:r>
              <a:rPr lang="el-GR" sz="1200" b="1" dirty="0" smtClean="0"/>
              <a:t>Στον </a:t>
            </a:r>
            <a:r>
              <a:rPr lang="el-GR" sz="1200" b="1" dirty="0" err="1" smtClean="0"/>
              <a:t>αγροδια</a:t>
            </a:r>
            <a:r>
              <a:rPr lang="el-GR" sz="1200" b="1" dirty="0" smtClean="0"/>
              <a:t>-τροφικό τομέα η Περιφέρεια μετά από επαφές  με τα Επιμελητήρια της Θεσσαλίας καθόρισε τον τρόπο με τον όποιο οι επιχειρήσεις θα συμμετέχουν στις κλαδικές εκθέσεις τόσο της Ελλάδας όσο και του Εξωτερικού  </a:t>
            </a:r>
            <a:r>
              <a:rPr lang="el-GR" sz="1200" b="1" dirty="0" smtClean="0"/>
              <a:t>ενισχύοντας την εξωστρέφεια</a:t>
            </a:r>
            <a:r>
              <a:rPr lang="el-GR" sz="1200" b="1" dirty="0" smtClean="0"/>
              <a:t>.</a:t>
            </a:r>
            <a:endParaRPr lang="el-GR" sz="1200" b="1" dirty="0"/>
          </a:p>
        </p:txBody>
      </p:sp>
      <p:sp>
        <p:nvSpPr>
          <p:cNvPr id="6" name="5 - Θέση περιεχομένου"/>
          <p:cNvSpPr>
            <a:spLocks noGrp="1"/>
          </p:cNvSpPr>
          <p:nvPr>
            <p:ph sz="quarter" idx="13"/>
          </p:nvPr>
        </p:nvSpPr>
        <p:spPr/>
        <p:txBody>
          <a:bodyPr>
            <a:normAutofit fontScale="62500" lnSpcReduction="20000"/>
          </a:bodyPr>
          <a:lstStyle/>
          <a:p>
            <a:pPr fontAlgn="base"/>
            <a:r>
              <a:rPr lang="el-GR" dirty="0" smtClean="0">
                <a:solidFill>
                  <a:srgbClr val="7030A0"/>
                </a:solidFill>
              </a:rPr>
              <a:t>Ήδη το αποτέλεσμα είναι μετρήσιμο  με αύξηση του ποσοστού συμμετοχής στις εκθέσεις  από 33% σε 40%.</a:t>
            </a:r>
          </a:p>
          <a:p>
            <a:pPr fontAlgn="base">
              <a:buNone/>
            </a:pPr>
            <a:r>
              <a:rPr lang="el-GR" dirty="0" smtClean="0">
                <a:solidFill>
                  <a:srgbClr val="7030A0"/>
                </a:solidFill>
              </a:rPr>
              <a:t> </a:t>
            </a:r>
            <a:endParaRPr lang="el-GR" dirty="0" smtClean="0">
              <a:solidFill>
                <a:srgbClr val="7030A0"/>
              </a:solidFill>
            </a:endParaRPr>
          </a:p>
          <a:p>
            <a:pPr fontAlgn="base"/>
            <a:r>
              <a:rPr lang="el-GR" dirty="0" smtClean="0">
                <a:solidFill>
                  <a:srgbClr val="7030A0"/>
                </a:solidFill>
              </a:rPr>
              <a:t>Επίσης  προχώρησε στην δημιουργία  </a:t>
            </a:r>
            <a:r>
              <a:rPr lang="el-GR" dirty="0" err="1" smtClean="0">
                <a:solidFill>
                  <a:srgbClr val="7030A0"/>
                </a:solidFill>
              </a:rPr>
              <a:t>Αγροδιατροφικής</a:t>
            </a:r>
            <a:r>
              <a:rPr lang="el-GR" dirty="0" smtClean="0">
                <a:solidFill>
                  <a:srgbClr val="7030A0"/>
                </a:solidFill>
              </a:rPr>
              <a:t> </a:t>
            </a:r>
            <a:r>
              <a:rPr lang="el-GR" dirty="0" smtClean="0">
                <a:solidFill>
                  <a:srgbClr val="7030A0"/>
                </a:solidFill>
              </a:rPr>
              <a:t>Σ</a:t>
            </a:r>
            <a:r>
              <a:rPr lang="el-GR" dirty="0" smtClean="0">
                <a:solidFill>
                  <a:srgbClr val="7030A0"/>
                </a:solidFill>
              </a:rPr>
              <a:t>ύμπραξης, με σκοπό  να παράσχει συμβουλευτικές υπηρεσίες και στις επιχειρήσεις και στο επίπεδο της εξωστρέφειας.</a:t>
            </a:r>
          </a:p>
          <a:p>
            <a:r>
              <a:rPr lang="el-GR" dirty="0" smtClean="0">
                <a:solidFill>
                  <a:srgbClr val="7030A0"/>
                </a:solidFill>
              </a:rPr>
              <a:t>Ανέλαβε </a:t>
            </a:r>
            <a:r>
              <a:rPr lang="el-GR" dirty="0" smtClean="0">
                <a:solidFill>
                  <a:srgbClr val="7030A0"/>
                </a:solidFill>
              </a:rPr>
              <a:t>πρωτοβουλία για πιστοποίηση  </a:t>
            </a:r>
            <a:r>
              <a:rPr lang="el-GR" b="1" dirty="0" smtClean="0">
                <a:solidFill>
                  <a:srgbClr val="7030A0"/>
                </a:solidFill>
              </a:rPr>
              <a:t>προϊόντων  ΠΟΠ</a:t>
            </a:r>
            <a:r>
              <a:rPr lang="el-GR" dirty="0" smtClean="0">
                <a:solidFill>
                  <a:srgbClr val="7030A0"/>
                </a:solidFill>
              </a:rPr>
              <a:t>, στήριξης  επιπλέον  της παραγωγής του μελιού  χρηματοδοτώντας πρόγραμμα αυθεντικότητας  σε συνεργασία με το Α.Π.Θ, το  ΕΚΠΑ και το Πανεπιστήμιο Θεσσαλίας. </a:t>
            </a:r>
          </a:p>
          <a:p>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09600" y="76200"/>
            <a:ext cx="8077200" cy="1047750"/>
          </a:xfrm>
        </p:spPr>
        <p:txBody>
          <a:bodyPr anchor="b">
            <a:normAutofit/>
          </a:bodyPr>
          <a:lstStyle>
            <a:extLst/>
          </a:lstStyle>
          <a:p>
            <a:r>
              <a:rPr lang="el-GR" sz="3600" b="1" dirty="0" smtClean="0">
                <a:solidFill>
                  <a:srgbClr val="00B0F0"/>
                </a:solidFill>
              </a:rPr>
              <a:t>ΑΓΡΟΔΙΑΤΡΟΦΙΚΟΣ ΤΟΜΕΑΣ</a:t>
            </a:r>
            <a:endParaRPr lang="el-GR" sz="3600" b="1" dirty="0">
              <a:solidFill>
                <a:srgbClr val="00B0F0"/>
              </a:solidFill>
            </a:endParaRPr>
          </a:p>
        </p:txBody>
      </p:sp>
      <p:sp>
        <p:nvSpPr>
          <p:cNvPr id="3" name="Rectangle 2"/>
          <p:cNvSpPr>
            <a:spLocks noGrp="1"/>
          </p:cNvSpPr>
          <p:nvPr>
            <p:ph type="body" idx="1"/>
          </p:nvPr>
        </p:nvSpPr>
        <p:spPr>
          <a:xfrm>
            <a:off x="609600" y="1504950"/>
            <a:ext cx="1600200" cy="3227040"/>
          </a:xfrm>
        </p:spPr>
        <p:txBody>
          <a:bodyPr>
            <a:noAutofit/>
          </a:bodyPr>
          <a:lstStyle>
            <a:extLst/>
          </a:lstStyle>
          <a:p>
            <a:r>
              <a:rPr lang="el-GR" sz="1400" dirty="0" smtClean="0"/>
              <a:t>Στο πλαίσιο πάντα της επιχειρούμενης  εξωστρέφειας  ξεκίνησε ήδη η επίσημη συνεργασία με </a:t>
            </a:r>
            <a:r>
              <a:rPr lang="el-GR" sz="1400" b="1" dirty="0" smtClean="0"/>
              <a:t>Ιαπωνικό Κολοσσό</a:t>
            </a:r>
            <a:r>
              <a:rPr lang="el-GR" sz="1400" dirty="0" smtClean="0"/>
              <a:t> για την εξαγωγή του σκόρδου του </a:t>
            </a:r>
            <a:r>
              <a:rPr lang="el-GR" sz="1400" b="1" dirty="0" err="1" smtClean="0"/>
              <a:t>Πλατυκάμπου</a:t>
            </a:r>
            <a:r>
              <a:rPr lang="el-GR" sz="1400" b="1" dirty="0" smtClean="0"/>
              <a:t>.</a:t>
            </a:r>
            <a:endParaRPr lang="el-GR" sz="1400" dirty="0"/>
          </a:p>
        </p:txBody>
      </p:sp>
      <p:sp>
        <p:nvSpPr>
          <p:cNvPr id="6" name="5 - Θέση περιεχομένου"/>
          <p:cNvSpPr>
            <a:spLocks noGrp="1"/>
          </p:cNvSpPr>
          <p:nvPr>
            <p:ph sz="quarter" idx="13"/>
          </p:nvPr>
        </p:nvSpPr>
        <p:spPr/>
        <p:txBody>
          <a:bodyPr>
            <a:normAutofit fontScale="62500" lnSpcReduction="20000"/>
          </a:bodyPr>
          <a:lstStyle/>
          <a:p>
            <a:r>
              <a:rPr lang="el-GR" dirty="0" smtClean="0">
                <a:solidFill>
                  <a:srgbClr val="7030A0"/>
                </a:solidFill>
              </a:rPr>
              <a:t>Η</a:t>
            </a:r>
            <a:r>
              <a:rPr lang="el-GR" dirty="0" smtClean="0">
                <a:solidFill>
                  <a:srgbClr val="7030A0"/>
                </a:solidFill>
              </a:rPr>
              <a:t> </a:t>
            </a:r>
            <a:r>
              <a:rPr lang="el-GR" dirty="0" smtClean="0">
                <a:solidFill>
                  <a:srgbClr val="7030A0"/>
                </a:solidFill>
              </a:rPr>
              <a:t>Περιφέρεια Θεσσαλίας  έχει «αγκαλιάσει» τον πρώτο </a:t>
            </a:r>
            <a:r>
              <a:rPr lang="el-GR" b="1" dirty="0" smtClean="0">
                <a:solidFill>
                  <a:srgbClr val="7030A0"/>
                </a:solidFill>
              </a:rPr>
              <a:t>Ευρωπαϊκό Κόμβο ψηφιακής καινοτομίας </a:t>
            </a:r>
            <a:r>
              <a:rPr lang="el-GR" dirty="0" smtClean="0">
                <a:solidFill>
                  <a:srgbClr val="7030A0"/>
                </a:solidFill>
              </a:rPr>
              <a:t>στον τομέα της </a:t>
            </a:r>
            <a:r>
              <a:rPr lang="el-GR" dirty="0" err="1" smtClean="0">
                <a:solidFill>
                  <a:srgbClr val="7030A0"/>
                </a:solidFill>
              </a:rPr>
              <a:t>Αγροδιατροφής</a:t>
            </a:r>
            <a:r>
              <a:rPr lang="el-GR" dirty="0" smtClean="0">
                <a:solidFill>
                  <a:srgbClr val="7030A0"/>
                </a:solidFill>
              </a:rPr>
              <a:t> στην Ελλάδα </a:t>
            </a:r>
            <a:r>
              <a:rPr lang="el-GR" dirty="0" err="1" smtClean="0">
                <a:solidFill>
                  <a:srgbClr val="7030A0"/>
                </a:solidFill>
              </a:rPr>
              <a:t>τo</a:t>
            </a:r>
            <a:r>
              <a:rPr lang="el-GR" dirty="0" smtClean="0">
                <a:solidFill>
                  <a:srgbClr val="7030A0"/>
                </a:solidFill>
              </a:rPr>
              <a:t> #</a:t>
            </a:r>
            <a:r>
              <a:rPr lang="el-GR" dirty="0" err="1" smtClean="0">
                <a:solidFill>
                  <a:srgbClr val="7030A0"/>
                </a:solidFill>
              </a:rPr>
              <a:t>DigiAgriFood</a:t>
            </a:r>
            <a:r>
              <a:rPr lang="el-GR" dirty="0" smtClean="0">
                <a:solidFill>
                  <a:srgbClr val="7030A0"/>
                </a:solidFill>
              </a:rPr>
              <a:t>.  Σκοπός του είναι η υποστήριξη του ψηφιακού και πράσινου μετασχηματισμού ολόκληρου του φάσματος της </a:t>
            </a:r>
            <a:r>
              <a:rPr lang="el-GR" dirty="0" err="1" smtClean="0">
                <a:solidFill>
                  <a:srgbClr val="7030A0"/>
                </a:solidFill>
              </a:rPr>
              <a:t>αγροδιατροφικής</a:t>
            </a:r>
            <a:r>
              <a:rPr lang="el-GR" dirty="0" smtClean="0">
                <a:solidFill>
                  <a:srgbClr val="7030A0"/>
                </a:solidFill>
              </a:rPr>
              <a:t> αλυσίδας αξίας, με άμεσα οφέλη για τους πολίτες, τις μικρομεσαίες επιχειρήσεις και το δημόσιο τομέα.</a:t>
            </a:r>
            <a:br>
              <a:rPr lang="el-GR" dirty="0" smtClean="0">
                <a:solidFill>
                  <a:srgbClr val="7030A0"/>
                </a:solidFill>
              </a:rPr>
            </a:br>
            <a:r>
              <a:rPr lang="el-GR" dirty="0" smtClean="0">
                <a:solidFill>
                  <a:srgbClr val="7030A0"/>
                </a:solidFill>
              </a:rPr>
              <a:t/>
            </a:r>
            <a:br>
              <a:rPr lang="el-GR" dirty="0" smtClean="0">
                <a:solidFill>
                  <a:srgbClr val="7030A0"/>
                </a:solidFill>
              </a:rPr>
            </a:br>
            <a:r>
              <a:rPr lang="el-GR" dirty="0" smtClean="0">
                <a:solidFill>
                  <a:srgbClr val="7030A0"/>
                </a:solidFill>
              </a:rPr>
              <a:t>Από τις σημαντικές πρωτοβουλίες  η υπογραφή προγραμματικής σύμβασης με τον ΕΛΓΟ-ΔΗΜΗΤΡΑ  για δωρεάν εδαφικούς ελέγχους σε αγροτεμάχια αλλά και για ελέγχους σε κτηνοτροφικές μονάδες για την προστασία του ζωικού κεφαλαίου</a:t>
            </a:r>
            <a:r>
              <a:rPr lang="el-GR" b="1" dirty="0" smtClean="0">
                <a:solidFill>
                  <a:srgbClr val="7030A0"/>
                </a:solidFill>
              </a:rPr>
              <a:t>.</a:t>
            </a:r>
            <a:endParaRPr lang="el-GR" dirty="0" smtClean="0">
              <a:solidFill>
                <a:srgbClr val="7030A0"/>
              </a:solidFill>
            </a:endParaRPr>
          </a:p>
          <a:p>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extLst/>
          </a:lstStyle>
          <a:p>
            <a:r>
              <a:rPr lang="el-GR" sz="3200" b="1" u="sng" dirty="0" smtClean="0">
                <a:solidFill>
                  <a:schemeClr val="bg2">
                    <a:lumMod val="50000"/>
                  </a:schemeClr>
                </a:solidFill>
              </a:rPr>
              <a:t>ΕΣΠΑ</a:t>
            </a:r>
            <a:r>
              <a:rPr lang="el-GR" sz="3200" b="1" dirty="0" smtClean="0">
                <a:solidFill>
                  <a:schemeClr val="bg2">
                    <a:lumMod val="50000"/>
                  </a:schemeClr>
                </a:solidFill>
              </a:rPr>
              <a:t> </a:t>
            </a:r>
            <a:r>
              <a:rPr lang="el-GR" sz="3200" b="1" dirty="0" smtClean="0">
                <a:solidFill>
                  <a:schemeClr val="bg2">
                    <a:lumMod val="50000"/>
                  </a:schemeClr>
                </a:solidFill>
              </a:rPr>
              <a:t> </a:t>
            </a:r>
            <a:r>
              <a:rPr lang="el-GR" sz="3200" b="1" dirty="0" smtClean="0">
                <a:solidFill>
                  <a:schemeClr val="bg2">
                    <a:lumMod val="50000"/>
                  </a:schemeClr>
                </a:solidFill>
              </a:rPr>
              <a:t>«ΠΡΟΓΡΑΜΜΑ ΘΕΣΣΑΛΙΑ 2021-2027» </a:t>
            </a:r>
            <a:endParaRPr lang="el-GR" sz="3200" b="1" dirty="0">
              <a:solidFill>
                <a:schemeClr val="bg2">
                  <a:lumMod val="50000"/>
                </a:schemeClr>
              </a:solidFill>
            </a:endParaRPr>
          </a:p>
        </p:txBody>
      </p:sp>
      <p:sp>
        <p:nvSpPr>
          <p:cNvPr id="6" name="Rectangle 5"/>
          <p:cNvSpPr>
            <a:spLocks noGrp="1"/>
          </p:cNvSpPr>
          <p:nvPr>
            <p:ph sz="quarter" idx="13"/>
          </p:nvPr>
        </p:nvSpPr>
        <p:spPr>
          <a:xfrm>
            <a:off x="0" y="1428751"/>
            <a:ext cx="9144000" cy="3714749"/>
          </a:xfrm>
        </p:spPr>
        <p:txBody>
          <a:bodyPr>
            <a:normAutofit fontScale="32500" lnSpcReduction="20000"/>
          </a:bodyPr>
          <a:lstStyle>
            <a:extLst/>
          </a:lstStyle>
          <a:p>
            <a:r>
              <a:rPr lang="el-GR" b="1" u="sng" dirty="0" smtClean="0"/>
              <a:t>«</a:t>
            </a:r>
            <a:r>
              <a:rPr lang="el-GR" sz="3200" b="1" u="sng" dirty="0" smtClean="0"/>
              <a:t>ΕΝΤΑΓΜΕΝΑ ΕΡΓΑ» ΠΡΟΓΡΑΜΜΑΤΟΣ «ΘΕΣΣΑΛΙΑ» 2021 -2027 ΕΝΤΟΣ 2024</a:t>
            </a:r>
            <a:endParaRPr lang="el-GR" sz="3200" dirty="0" smtClean="0"/>
          </a:p>
          <a:p>
            <a:r>
              <a:rPr lang="el-GR" sz="3200" b="1" dirty="0" smtClean="0"/>
              <a:t>           Από την αρχή του έτους &amp; έως 11.04.2024 εντάχθηκαν 7 έργα συνολικού π/υ 17εκ.€</a:t>
            </a:r>
            <a:r>
              <a:rPr lang="el-GR" sz="3200" dirty="0" smtClean="0"/>
              <a:t> τα οποία παρουσιάζονται ακολούθως: </a:t>
            </a:r>
          </a:p>
          <a:p>
            <a:r>
              <a:rPr lang="el-GR" sz="3200" dirty="0" smtClean="0"/>
              <a:t>                                                       </a:t>
            </a:r>
            <a:r>
              <a:rPr lang="el-GR" sz="3200" b="1" dirty="0" smtClean="0"/>
              <a:t>ΤΙΤΛΟΣ ΠΡΑΞΗΣ </a:t>
            </a:r>
            <a:r>
              <a:rPr lang="el-GR" sz="3200" dirty="0" smtClean="0"/>
              <a:t>	                  	                                                                  </a:t>
            </a:r>
            <a:r>
              <a:rPr lang="el-GR" sz="3200" b="1" dirty="0" smtClean="0"/>
              <a:t>ΔΙΚΑΙΟΥΧΟΣ    </a:t>
            </a:r>
            <a:r>
              <a:rPr lang="el-GR" sz="3200" dirty="0" smtClean="0"/>
              <a:t>	     </a:t>
            </a:r>
            <a:r>
              <a:rPr lang="el-GR" sz="3200" dirty="0" smtClean="0"/>
              <a:t>            </a:t>
            </a:r>
            <a:r>
              <a:rPr lang="el-GR" sz="3200" b="1" dirty="0" smtClean="0"/>
              <a:t>ΠΡΟΫΠΟΛΟΓΙΣΜΟΣ </a:t>
            </a:r>
            <a:endParaRPr lang="el-GR" sz="3200" dirty="0" smtClean="0"/>
          </a:p>
          <a:p>
            <a:pPr lvl="0"/>
            <a:r>
              <a:rPr lang="el-GR" sz="3200" dirty="0" smtClean="0"/>
              <a:t>ΠΡΟΣΘΗΚΗ ΚΤΙΡΙΟΥ Ν2 ΣΤΟ ΓΕΝΙΚΟ ΝΟΣΟΚΟΜΕΙΟ ΛΑΡΙΣΑΣ(ΚΟΥΤΛΙΜΠΑΝΕΙΟ&amp;ΤΡΙΑΝΤΑΦΥΛΛΕΙΟ)                                     ΠΕΡΙΦΕΡΕΙΑ </a:t>
            </a:r>
            <a:r>
              <a:rPr lang="el-GR" sz="3200" dirty="0" smtClean="0"/>
              <a:t>ΘΕΣΣΑΛΙΑΣ              13.800.000,00</a:t>
            </a:r>
            <a:endParaRPr lang="el-GR" sz="3200" dirty="0" smtClean="0"/>
          </a:p>
          <a:p>
            <a:pPr lvl="0"/>
            <a:r>
              <a:rPr lang="el-GR" sz="3200" dirty="0" smtClean="0"/>
              <a:t>ΕΝΕΡΓΕΙΑΚΗ ΑΝΑΒΑΘΜΙΣΗ 1ου ΔΗΜΟΤΙΚΟΥ ΣΧΟΛΕΙΟΥ ΤΥΡΝΑΒΟΥ                                                                                              ΔΗΜΟΣ ΤΥΡΝΑΒΟΥ	</a:t>
            </a:r>
            <a:r>
              <a:rPr lang="el-GR" sz="3200" dirty="0" smtClean="0"/>
              <a:t>413.349,26</a:t>
            </a:r>
            <a:endParaRPr lang="el-GR" sz="3200" dirty="0" smtClean="0"/>
          </a:p>
          <a:p>
            <a:pPr lvl="0"/>
            <a:r>
              <a:rPr lang="el-GR" sz="3200" dirty="0" smtClean="0"/>
              <a:t>ΕΝΙΣΧΥΣΗ ΕΝΕΡΓΕΙΑΚΗΣ ΑΠΟΔΟΣΗΣ 2ου  ΓΥΜΝΑΣΙΟΥ ΤΥΡΝΑΒΟΥ                                                                                                  ΔΗΜΟΣ ΤΥΡΝΑΒΟΥ	</a:t>
            </a:r>
            <a:r>
              <a:rPr lang="el-GR" sz="3200" dirty="0" smtClean="0"/>
              <a:t>280.998,31</a:t>
            </a:r>
            <a:endParaRPr lang="el-GR" sz="3200" dirty="0" smtClean="0"/>
          </a:p>
          <a:p>
            <a:pPr lvl="0"/>
            <a:r>
              <a:rPr lang="el-GR" sz="3200" dirty="0" smtClean="0"/>
              <a:t>ΕΝΕΡΓΕΙΑΚΗ ΑΝΑΒΑΘΜΙΣΗ ΓΥΜΝΑΣΙΟΥ- ΛΥΚΕΙΟΥ ΒΑΛΤΙΝΟΥ Δ.ΤΡΙΚΚΑΙΩΝ                                                                                 ΔΗΜΟΣ ΤΡΙΚΚΑΙΩΝ	</a:t>
            </a:r>
            <a:r>
              <a:rPr lang="el-GR" sz="3200" dirty="0" smtClean="0"/>
              <a:t>506.293,28</a:t>
            </a:r>
            <a:endParaRPr lang="el-GR" sz="3200" dirty="0" smtClean="0"/>
          </a:p>
          <a:p>
            <a:pPr lvl="0"/>
            <a:r>
              <a:rPr lang="el-GR" sz="3200" dirty="0" smtClean="0"/>
              <a:t>ΕΝΕΡΓΕΙΑΚΗ ΑΝΑΒΑΘΜΙΣΗ ΓΕΝΙΚΟΥ ΛΥΚΕΙΟΥ- ΓΥΜΝΑΣΙΟΥ ΜΑΓΟΥΛΑΣ                                                                                        ΔΗΜΟΣ ΜΟΥΖΑΚΙΟΥ	</a:t>
            </a:r>
            <a:r>
              <a:rPr lang="el-GR" sz="3200" dirty="0" smtClean="0"/>
              <a:t>459.716,66</a:t>
            </a:r>
            <a:endParaRPr lang="el-GR" sz="3200" dirty="0" smtClean="0"/>
          </a:p>
          <a:p>
            <a:pPr lvl="0"/>
            <a:r>
              <a:rPr lang="el-GR" sz="3200" dirty="0" smtClean="0"/>
              <a:t>ΕΝΕΡΓΕΙΑΚΗ ΑΝΑΒΑΘΜΙΣΗ ΓΥΜΝΑΣΙΟΥ - ΛΥΚΕΙΟΥ  ΠΡΟΑΣΤΙΟΥ                                                                                                      ΔΗΜΟΣ ΠΑΛΑΜΑ	</a:t>
            </a:r>
            <a:r>
              <a:rPr lang="el-GR" sz="3200" dirty="0" smtClean="0"/>
              <a:t>510.000,00</a:t>
            </a:r>
            <a:endParaRPr lang="el-GR" sz="3200" dirty="0" smtClean="0"/>
          </a:p>
          <a:p>
            <a:pPr lvl="0"/>
            <a:r>
              <a:rPr lang="el-GR" sz="3200" dirty="0" smtClean="0"/>
              <a:t>ΕΝΙΣΧΥΣΗ ΤΗΣ ΕΝΕΡΓΕΙΑΚΗ ΑΠΟΔΟΣΗΣ  ΣΧΟΛΙΚΟΥ ΚΤΙΡΙΟΥ  ΓΥΜΝΑΣΙΟΥ ΛΥΚΕΙΟΥ ΚΑΝΑΛΙΩΝ </a:t>
            </a:r>
            <a:r>
              <a:rPr lang="el-GR" sz="3200" dirty="0" smtClean="0"/>
              <a:t>                                             ΔΗΜΟΣ </a:t>
            </a:r>
            <a:r>
              <a:rPr lang="el-GR" sz="3200" dirty="0" smtClean="0"/>
              <a:t>ΡΗΓΑ </a:t>
            </a:r>
            <a:r>
              <a:rPr lang="el-GR" sz="3200" dirty="0" smtClean="0"/>
              <a:t>ΦΕΡΑΙΟΥ                   </a:t>
            </a:r>
            <a:r>
              <a:rPr lang="el-GR" sz="3200" dirty="0" smtClean="0"/>
              <a:t>1.025.000,00</a:t>
            </a:r>
          </a:p>
          <a:p>
            <a:r>
              <a:rPr lang="el-GR" sz="3200" dirty="0" smtClean="0"/>
              <a:t>Επίσης, </a:t>
            </a:r>
            <a:r>
              <a:rPr lang="el-GR" sz="3200" b="1" dirty="0" smtClean="0"/>
              <a:t>υποβλήθηκαν &amp; βρίσκονται σε διαδικασία αξιολόγησης η οποία ολοκληρώνεται εντός Απριλίου 2024 16 έργα συνολικού προϋπολογισμού 31,2 εκ.</a:t>
            </a:r>
            <a:r>
              <a:rPr lang="el-GR" sz="3200" dirty="0" smtClean="0"/>
              <a:t> €:   </a:t>
            </a:r>
          </a:p>
          <a:p>
            <a:r>
              <a:rPr lang="el-GR" sz="3200" dirty="0" smtClean="0"/>
              <a:t>-	13 έργα π/υ 31,2 </a:t>
            </a:r>
            <a:r>
              <a:rPr lang="el-GR" sz="3200" dirty="0" err="1" smtClean="0"/>
              <a:t>εκ.€</a:t>
            </a:r>
            <a:r>
              <a:rPr lang="el-GR" sz="3200" dirty="0" smtClean="0"/>
              <a:t> αφορούν σε ενεργειακή αναβάθμιση δημοσίων κτιρίων (μεταφερόμενα έργα)</a:t>
            </a:r>
          </a:p>
          <a:p>
            <a:r>
              <a:rPr lang="el-GR" sz="3200" dirty="0" smtClean="0"/>
              <a:t>-	1 έργο π/υ 17 </a:t>
            </a:r>
            <a:r>
              <a:rPr lang="el-GR" sz="3200" dirty="0" err="1" smtClean="0"/>
              <a:t>εκ.€</a:t>
            </a:r>
            <a:r>
              <a:rPr lang="el-GR" sz="3200" dirty="0" smtClean="0"/>
              <a:t> αφορά στην Στρατηγική Βιώσιμης Αστικής Ανάπτυξης του Δήμου Βόλου(Μουσείο Αργούς) </a:t>
            </a:r>
          </a:p>
          <a:p>
            <a:r>
              <a:rPr lang="el-GR" sz="3200" dirty="0" smtClean="0"/>
              <a:t>-	1 έργο π/υ 3,9 εκ. € αφορά στην Β΄ Φάση της Κατασκευής Δικτύου Αποχέτευσης &amp; Εγκατάστασης Επεξεργασίας Λυμάτων του οικισμού </a:t>
            </a:r>
            <a:r>
              <a:rPr lang="el-GR" sz="3200" dirty="0" err="1" smtClean="0"/>
              <a:t>Δαμασίου</a:t>
            </a:r>
            <a:r>
              <a:rPr lang="el-GR" sz="3200" dirty="0" smtClean="0"/>
              <a:t> </a:t>
            </a:r>
            <a:r>
              <a:rPr lang="el-GR" sz="3200" dirty="0" err="1" smtClean="0"/>
              <a:t>Τυρνάβου</a:t>
            </a:r>
            <a:r>
              <a:rPr lang="el-GR" sz="3200" dirty="0" smtClean="0"/>
              <a:t> (</a:t>
            </a:r>
            <a:r>
              <a:rPr lang="el-GR" sz="3200" dirty="0" err="1" smtClean="0"/>
              <a:t>τμηματοποιημένο</a:t>
            </a:r>
            <a:r>
              <a:rPr lang="el-GR" sz="3200" dirty="0" smtClean="0"/>
              <a:t>  έργο) </a:t>
            </a:r>
          </a:p>
          <a:p>
            <a:r>
              <a:rPr lang="el-GR" sz="3200" dirty="0" smtClean="0"/>
              <a:t>-	1 έργο π/υ 2εκ. € αφορά στην διευκόλυνση της προσβασιμότητα φοιτητών </a:t>
            </a:r>
            <a:r>
              <a:rPr lang="el-GR" sz="3200" dirty="0" err="1" smtClean="0"/>
              <a:t>ΑμΕΑ</a:t>
            </a:r>
            <a:r>
              <a:rPr lang="el-GR" sz="3200" dirty="0" smtClean="0"/>
              <a:t>.  </a:t>
            </a:r>
          </a:p>
          <a:p>
            <a:pPr marL="0" indent="0">
              <a:buNone/>
            </a:pP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el-GR" dirty="0" smtClean="0">
                <a:solidFill>
                  <a:srgbClr val="00B0F0"/>
                </a:solidFill>
              </a:rPr>
              <a:t>ΠΟΛΙΤΙΚΗ ΠΡΟΣΤΑΣΙΑ</a:t>
            </a:r>
            <a:endParaRPr lang="el-GR" dirty="0">
              <a:solidFill>
                <a:srgbClr val="00B0F0"/>
              </a:solidFill>
            </a:endParaRPr>
          </a:p>
        </p:txBody>
      </p:sp>
      <p:sp>
        <p:nvSpPr>
          <p:cNvPr id="4" name="Rectangle 3"/>
          <p:cNvSpPr>
            <a:spLocks noGrp="1"/>
          </p:cNvSpPr>
          <p:nvPr>
            <p:ph sz="quarter" idx="14"/>
          </p:nvPr>
        </p:nvSpPr>
        <p:spPr>
          <a:xfrm>
            <a:off x="539552" y="1428750"/>
            <a:ext cx="8375848" cy="3505200"/>
          </a:xfrm>
        </p:spPr>
        <p:txBody>
          <a:bodyPr>
            <a:normAutofit fontScale="55000" lnSpcReduction="20000"/>
          </a:bodyPr>
          <a:lstStyle>
            <a:extLst/>
          </a:lstStyle>
          <a:p>
            <a:r>
              <a:rPr lang="el-GR" dirty="0" smtClean="0">
                <a:solidFill>
                  <a:srgbClr val="7030A0"/>
                </a:solidFill>
              </a:rPr>
              <a:t>Η Πολιτική Προστασία ήταν ένα από τα τρία προγράμματα που παρουσιάσαμε πριν από την ανάληψη της διοίκησης της περιφέρειας.</a:t>
            </a:r>
          </a:p>
          <a:p>
            <a:r>
              <a:rPr lang="el-GR" dirty="0" smtClean="0">
                <a:solidFill>
                  <a:srgbClr val="7030A0"/>
                </a:solidFill>
              </a:rPr>
              <a:t>Άμεσα άρχισε η διαδικασία της ενημέρωσης για και να διαπιστώσουμε το επίπεδο στο οποίο βρίσκεται ο θεσμός στην περιφέρεια Θεσσαλίας</a:t>
            </a:r>
            <a:r>
              <a:rPr lang="el-GR" dirty="0" smtClean="0">
                <a:solidFill>
                  <a:srgbClr val="7030A0"/>
                </a:solidFill>
              </a:rPr>
              <a:t>. </a:t>
            </a:r>
          </a:p>
          <a:p>
            <a:r>
              <a:rPr lang="el-GR" dirty="0" smtClean="0">
                <a:solidFill>
                  <a:srgbClr val="7030A0"/>
                </a:solidFill>
              </a:rPr>
              <a:t>Μελετήσαμε τη νομοθεσία που ισχύει για την πολιτική προστασία για να διαπιστώσουμε τις ανάγκες και να καταστρώσουμε το σχέδιο πάνω στο οποίο θα κινηθούμε. </a:t>
            </a:r>
          </a:p>
          <a:p>
            <a:r>
              <a:rPr lang="el-GR" dirty="0" smtClean="0">
                <a:solidFill>
                  <a:srgbClr val="7030A0"/>
                </a:solidFill>
              </a:rPr>
              <a:t>Αρχίσαμε να ετοιμάζουμε την οργάνωση των τμημάτων της Αυτοτελούς Διεύθυνσης Πολιτικής Προστασίας συμπεριλαμβανομένων των υποχρεώσεων της Κρατικής Αρωγής </a:t>
            </a:r>
          </a:p>
          <a:p>
            <a:r>
              <a:rPr lang="el-GR" dirty="0" smtClean="0">
                <a:solidFill>
                  <a:srgbClr val="7030A0"/>
                </a:solidFill>
              </a:rPr>
              <a:t>Εντοπίσαμε τους θεσμικούς φορείς που εμπλέκονται στην πολιτική προστασία και έπρεπε να έρθουν στο ίδιο τραπέζι για να συντονιστούμε και να βρούμε τον τρόπο με τον οποίο θα αποκομίσουμε τα καλύτερα οφέλη προς όφελος της διακηρυγμένης θέσης της περιφερειακής αρχής δηλαδή την προστασία της ζωής και της περιουσίας των πολιτών.</a:t>
            </a:r>
          </a:p>
          <a:p>
            <a:endParaRPr lang="el-GR" sz="2800" dirty="0" smtClean="0"/>
          </a:p>
          <a:p>
            <a:pPr marL="274320"/>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el-GR" dirty="0" smtClean="0">
                <a:solidFill>
                  <a:srgbClr val="00B0F0"/>
                </a:solidFill>
              </a:rPr>
              <a:t>ΠΟΛΙΤΙΚΗ ΠΡΟΣΤΑΣΙΑ</a:t>
            </a:r>
            <a:endParaRPr lang="el-GR" dirty="0">
              <a:solidFill>
                <a:srgbClr val="00B0F0"/>
              </a:solidFill>
            </a:endParaRPr>
          </a:p>
        </p:txBody>
      </p:sp>
      <p:sp>
        <p:nvSpPr>
          <p:cNvPr id="4" name="Rectangle 3"/>
          <p:cNvSpPr>
            <a:spLocks noGrp="1"/>
          </p:cNvSpPr>
          <p:nvPr>
            <p:ph sz="quarter" idx="14"/>
          </p:nvPr>
        </p:nvSpPr>
        <p:spPr>
          <a:xfrm>
            <a:off x="539552" y="1428750"/>
            <a:ext cx="8375848" cy="3505200"/>
          </a:xfrm>
        </p:spPr>
        <p:txBody>
          <a:bodyPr>
            <a:normAutofit/>
          </a:bodyPr>
          <a:lstStyle>
            <a:extLst/>
          </a:lstStyle>
          <a:p>
            <a:r>
              <a:rPr lang="el-GR" sz="1600" dirty="0" smtClean="0">
                <a:solidFill>
                  <a:srgbClr val="7030A0"/>
                </a:solidFill>
              </a:rPr>
              <a:t>Όπως γνωρίζετε το Πυροσβεστικό Σώμα είναι ο κύριος φορέας της πολιτικής προστασίας. Συζητώντας με τα στελέχη και με τη διοίκηση των πυροσβεστικών υπηρεσιών στην Θεσσαλία βρήκαμε τον κοινό τόπο και κάναμε την πρώτη κίνηση. Η περιφέρεια πρότεινε την μετεγκατάσταση της περιφερειακής διοίκησης Θεσσαλίας στο νέο κτίριο της περιφέρειας στην οδό Θεοφράστου&amp; Κλεισθένους</a:t>
            </a:r>
            <a:r>
              <a:rPr lang="el-GR" sz="1600" dirty="0" smtClean="0">
                <a:solidFill>
                  <a:srgbClr val="7030A0"/>
                </a:solidFill>
              </a:rPr>
              <a:t>.</a:t>
            </a:r>
            <a:r>
              <a:rPr lang="el-GR" sz="1600" dirty="0" smtClean="0">
                <a:solidFill>
                  <a:srgbClr val="7030A0"/>
                </a:solidFill>
              </a:rPr>
              <a:t> </a:t>
            </a:r>
            <a:endParaRPr lang="el-GR" sz="1600" dirty="0" smtClean="0">
              <a:solidFill>
                <a:srgbClr val="7030A0"/>
              </a:solidFill>
            </a:endParaRPr>
          </a:p>
          <a:p>
            <a:r>
              <a:rPr lang="el-GR" sz="1600" dirty="0" smtClean="0">
                <a:solidFill>
                  <a:srgbClr val="7030A0"/>
                </a:solidFill>
              </a:rPr>
              <a:t>Με </a:t>
            </a:r>
            <a:r>
              <a:rPr lang="el-GR" sz="1600" dirty="0" smtClean="0">
                <a:solidFill>
                  <a:srgbClr val="7030A0"/>
                </a:solidFill>
              </a:rPr>
              <a:t>την παραχώρηση χώρου και τη μετεγκατάσταση της περιφερειακής διοίκησης στο νέο κτίριο της περιφέρειας ο συντονισμός όλων των ενεργειών που αφορούν στην πολιτική προστασία θα  είναι πιο </a:t>
            </a:r>
            <a:r>
              <a:rPr lang="el-GR" sz="1600" dirty="0" smtClean="0">
                <a:solidFill>
                  <a:srgbClr val="7030A0"/>
                </a:solidFill>
              </a:rPr>
              <a:t>άμεσος.</a:t>
            </a:r>
          </a:p>
          <a:p>
            <a:r>
              <a:rPr lang="el-GR" sz="1600" dirty="0" smtClean="0">
                <a:solidFill>
                  <a:srgbClr val="7030A0"/>
                </a:solidFill>
              </a:rPr>
              <a:t>Είμαστε σήμερα λοιπόν τρεις μήνες μετά κοντά στην ολοκλήρωση της όλης της διαδικασίας με την δημιουργία της υποδομής και εκτιμούμε ότι σε λιγότερο από ένα μήνα η περιφερειακή διοίκηση των πυροσβεστικών υπηρεσιών της Θεσσαλίας θα βρίσκεται κοντά μας και θα είμαστε περισσότερο έτοιμοι για την αντιμετώπιση της θερινής περιόδου και κυρίως της αντιπυρικής περιόδου.</a:t>
            </a:r>
          </a:p>
          <a:p>
            <a:endParaRPr lang="el-GR" dirty="0" smtClean="0"/>
          </a:p>
          <a:p>
            <a:endParaRPr lang="el-GR" dirty="0" smtClean="0"/>
          </a:p>
          <a:p>
            <a:endParaRPr lang="el-GR" sz="2800" dirty="0" smtClean="0"/>
          </a:p>
          <a:p>
            <a:pPr marL="274320"/>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el-GR" dirty="0" smtClean="0">
                <a:solidFill>
                  <a:srgbClr val="00B0F0"/>
                </a:solidFill>
              </a:rPr>
              <a:t>ΠΟΛΙΤΙΚΗ ΠΡΟΣΤΑΣΙΑ</a:t>
            </a:r>
            <a:endParaRPr lang="el-GR" dirty="0">
              <a:solidFill>
                <a:srgbClr val="00B0F0"/>
              </a:solidFill>
            </a:endParaRPr>
          </a:p>
        </p:txBody>
      </p:sp>
      <p:sp>
        <p:nvSpPr>
          <p:cNvPr id="4" name="Rectangle 3"/>
          <p:cNvSpPr>
            <a:spLocks noGrp="1"/>
          </p:cNvSpPr>
          <p:nvPr>
            <p:ph sz="quarter" idx="14"/>
          </p:nvPr>
        </p:nvSpPr>
        <p:spPr>
          <a:xfrm>
            <a:off x="539552" y="1428750"/>
            <a:ext cx="8375848" cy="3505200"/>
          </a:xfrm>
        </p:spPr>
        <p:txBody>
          <a:bodyPr>
            <a:normAutofit/>
          </a:bodyPr>
          <a:lstStyle>
            <a:extLst/>
          </a:lstStyle>
          <a:p>
            <a:r>
              <a:rPr lang="el-GR" sz="1600" dirty="0" smtClean="0">
                <a:solidFill>
                  <a:srgbClr val="7030A0"/>
                </a:solidFill>
              </a:rPr>
              <a:t>Η δεύτερη κίνηση μας αφορούσε στα όργανα της πολιτικής προστασίας στην οργάνωση της διεύθυνσης της αυτοτελούς διεύθυνσης όπως αναφέρθηκε νωρίτερα αλλά κυρίως και στη συγκρότηση του περιφερειακού συντονιστικού οργάνου. Δηλαδή του οργάνου που θα συντονίζει τις δράσεις και τις ενέργειες όλων των εμπλεκόμενων φορέων και υπηρεσιών του δημόσιου και ιδιωτικού τομέα ανάλογα με το γεγονός.</a:t>
            </a:r>
          </a:p>
          <a:p>
            <a:r>
              <a:rPr lang="el-GR" sz="1600" dirty="0" smtClean="0">
                <a:solidFill>
                  <a:srgbClr val="7030A0"/>
                </a:solidFill>
              </a:rPr>
              <a:t>Αποφασίστηκε όπως το όργανο αυτό συνεδριάζει τακτικά και όχι μόνο όταν θα υπάρχει φαινόμενο φυσικής καταστροφής. Καθιερώθηκε λοιπόν ότι θα συνεδριάζει, τακτικά, με την πλήρη του σύνθεση την τελευταία Τετάρτη του κάθε μήνα και έκτακτα όταν απαιτείται και ανάλογα με την εποχή του χρόνου θα εξετάζονται και τα ανάλογα αντικείμενα.</a:t>
            </a:r>
          </a:p>
          <a:p>
            <a:pPr>
              <a:buNone/>
            </a:pPr>
            <a:r>
              <a:rPr lang="el-GR" dirty="0" smtClean="0"/>
              <a:t> 	</a:t>
            </a:r>
            <a:r>
              <a:rPr lang="el-GR" sz="1700" dirty="0" smtClean="0">
                <a:solidFill>
                  <a:srgbClr val="7030A0"/>
                </a:solidFill>
              </a:rPr>
              <a:t>Έτσι </a:t>
            </a:r>
            <a:r>
              <a:rPr lang="el-GR" sz="1700" dirty="0" smtClean="0">
                <a:solidFill>
                  <a:srgbClr val="7030A0"/>
                </a:solidFill>
              </a:rPr>
              <a:t>όλοι οι φορείς θα έρχονται στο ίδιο τραπέζι για να συντονίζονται, να γνωρίζονται και να μπορούν με πολύ πιο απλές διαδικασίες να συνεργάζονται στο πεδίο.</a:t>
            </a:r>
          </a:p>
          <a:p>
            <a:pPr>
              <a:buNone/>
            </a:pPr>
            <a:endParaRPr lang="el-GR" dirty="0" smtClean="0"/>
          </a:p>
          <a:p>
            <a:endParaRPr lang="el-GR" dirty="0" smtClean="0"/>
          </a:p>
          <a:p>
            <a:endParaRPr lang="el-GR" sz="2800" dirty="0" smtClean="0"/>
          </a:p>
          <a:p>
            <a:pPr marL="274320"/>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el-GR" dirty="0" smtClean="0">
                <a:solidFill>
                  <a:srgbClr val="00B0F0"/>
                </a:solidFill>
              </a:rPr>
              <a:t>ΠΟΛΙΤΙΚΗ ΠΡΟΣΤΑΣΙΑ</a:t>
            </a:r>
            <a:endParaRPr lang="el-GR" dirty="0">
              <a:solidFill>
                <a:srgbClr val="00B0F0"/>
              </a:solidFill>
            </a:endParaRPr>
          </a:p>
        </p:txBody>
      </p:sp>
      <p:sp>
        <p:nvSpPr>
          <p:cNvPr id="4" name="Rectangle 3"/>
          <p:cNvSpPr>
            <a:spLocks noGrp="1"/>
          </p:cNvSpPr>
          <p:nvPr>
            <p:ph sz="quarter" idx="14"/>
          </p:nvPr>
        </p:nvSpPr>
        <p:spPr>
          <a:xfrm>
            <a:off x="539552" y="1428750"/>
            <a:ext cx="8375848" cy="3505200"/>
          </a:xfrm>
        </p:spPr>
        <p:txBody>
          <a:bodyPr>
            <a:normAutofit/>
          </a:bodyPr>
          <a:lstStyle>
            <a:extLst/>
          </a:lstStyle>
          <a:p>
            <a:r>
              <a:rPr lang="el-GR" sz="1600" dirty="0" smtClean="0">
                <a:solidFill>
                  <a:srgbClr val="7030A0"/>
                </a:solidFill>
              </a:rPr>
              <a:t>Η τρίτη μας ενέργεια, στο πλαίσιο της οργάνωσης πάντα, αφορούσε στην  δημιουργία ενός κέντρου συντονισμού, αντίστοιχου του περιφερειακού κέντρου επιχειρήσεων που προβλέπεται στην νομοθεσία. Ενός κέντρου που θα στηρίζεται στην τεχνολογία και θα έχει τη δυνατότητα να συγκεντρώνει πληροφορίες τις οποίες τα επεξεργάζεται και οι εκτιμήσεις θα αποτελούν τη βάση  για την καλύτερη οργάνωση όλων των φάσεων της Πολιτικής Προστασίας ήτοι Πρόληψη, Σχεδίαση, Αντιμετώπιση, μιας φυσικής καταστροφής, δηλαδή τα μέτρα που θα πρέπει να λάβουμε και τις ενέργειες που θα πρέπει να κάνουμε ούτως ώστε να μπορέσουμε να περιορίσουμε τις συνέπειες</a:t>
            </a:r>
            <a:r>
              <a:rPr lang="el-GR" sz="1600" dirty="0" smtClean="0">
                <a:solidFill>
                  <a:srgbClr val="7030A0"/>
                </a:solidFill>
              </a:rPr>
              <a:t>.</a:t>
            </a:r>
          </a:p>
          <a:p>
            <a:r>
              <a:rPr lang="el-GR" sz="1600" dirty="0" smtClean="0">
                <a:solidFill>
                  <a:srgbClr val="7030A0"/>
                </a:solidFill>
              </a:rPr>
              <a:t>Το </a:t>
            </a:r>
            <a:r>
              <a:rPr lang="el-GR" sz="1600" dirty="0" smtClean="0">
                <a:solidFill>
                  <a:srgbClr val="7030A0"/>
                </a:solidFill>
              </a:rPr>
              <a:t>κέντρο αυτό έχει σχεδιαστεί στην και βρισκόμαστε στην φάση της υλοποίησης εκτιμώντας ότι σε λιγότερο από δύο μήνες θα είναι κι αυτό έτοιμο να αποτελέσει το δεύτερο εργαλείο στα χέρια του περιφερειάρχη για την για την λειτουργία του μηχανισμού της πολιτικής προστασίας.</a:t>
            </a:r>
          </a:p>
          <a:p>
            <a:pPr>
              <a:buNone/>
            </a:pPr>
            <a:endParaRPr lang="el-GR" dirty="0" smtClean="0"/>
          </a:p>
          <a:p>
            <a:endParaRPr lang="el-GR" dirty="0" smtClean="0"/>
          </a:p>
          <a:p>
            <a:endParaRPr lang="el-GR" sz="2800" dirty="0" smtClean="0"/>
          </a:p>
          <a:p>
            <a:pPr marL="274320"/>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el-GR" dirty="0" smtClean="0">
                <a:solidFill>
                  <a:srgbClr val="00B0F0"/>
                </a:solidFill>
              </a:rPr>
              <a:t>ΠΟΛΙΤΙΚΗ ΠΡΟΣΤΑΣΙΑ</a:t>
            </a:r>
            <a:endParaRPr lang="el-GR" dirty="0">
              <a:solidFill>
                <a:srgbClr val="00B0F0"/>
              </a:solidFill>
            </a:endParaRPr>
          </a:p>
        </p:txBody>
      </p:sp>
      <p:sp>
        <p:nvSpPr>
          <p:cNvPr id="4" name="Rectangle 3"/>
          <p:cNvSpPr>
            <a:spLocks noGrp="1"/>
          </p:cNvSpPr>
          <p:nvPr>
            <p:ph sz="quarter" idx="14"/>
          </p:nvPr>
        </p:nvSpPr>
        <p:spPr>
          <a:xfrm>
            <a:off x="539552" y="1428750"/>
            <a:ext cx="8375848" cy="3505200"/>
          </a:xfrm>
        </p:spPr>
        <p:txBody>
          <a:bodyPr>
            <a:normAutofit/>
          </a:bodyPr>
          <a:lstStyle>
            <a:extLst/>
          </a:lstStyle>
          <a:p>
            <a:r>
              <a:rPr lang="el-GR" sz="1600" dirty="0" smtClean="0">
                <a:solidFill>
                  <a:srgbClr val="7030A0"/>
                </a:solidFill>
              </a:rPr>
              <a:t>Τέλος </a:t>
            </a:r>
            <a:r>
              <a:rPr lang="el-GR" sz="1600" dirty="0" smtClean="0">
                <a:solidFill>
                  <a:srgbClr val="7030A0"/>
                </a:solidFill>
              </a:rPr>
              <a:t>στην προσπάθεια μας να ενισχύσουμε ακόμα περισσότερο το μηχανισμό της πολιτικής προστασίας ήρθαμε σε επαφή με τις εθελοντικές ομάδες που δραστηριοποιούνται στη Θεσσαλία και αναπτύξαμε το πλαίσιο της συνεργασίας αυτής. Ξεκινάμε από τον επόμενο μήνα τη συνεργασία με τις Αερολέσχες της Θεσσαλίας οι οποίες θα ενταχθούν στο πρόγραμμα των περιπόλων πυρασφάλειας και έγκυρης ενημέρωσης ούτως ώστε να περιορίσουμε το χρόνο επέμβασης στα πρώτα στάδια μιας πυρκαγιάς</a:t>
            </a:r>
            <a:r>
              <a:rPr lang="el-GR" sz="1600" dirty="0" smtClean="0">
                <a:solidFill>
                  <a:srgbClr val="7030A0"/>
                </a:solidFill>
              </a:rPr>
              <a:t>.</a:t>
            </a:r>
          </a:p>
          <a:p>
            <a:r>
              <a:rPr lang="el-GR" sz="1600" dirty="0" smtClean="0">
                <a:solidFill>
                  <a:srgbClr val="7030A0"/>
                </a:solidFill>
              </a:rPr>
              <a:t>συνεργασία μας με τους δήμους η οποία βρίσκεται σε ένα καλό επίπεδο. Έγινε ο αναγκαίος  διαχωρισμός αρμοδιοτήτων,  ώστε την ώρα της κρίσης να γνωρίζει ο καθένας τι ακριβώς θα κάνει. Βρήκαμε τους τρόπους και τα κοινά σημεία που πρέπει να συνεργαστούμε και να υλοποιήσουμε τις αποφάσεις της πολιτείας όπως αυτές καθορίστηκαν με την τελευταία νομοθεσία.</a:t>
            </a:r>
          </a:p>
          <a:p>
            <a:r>
              <a:rPr lang="el-GR" sz="1600" dirty="0" smtClean="0">
                <a:solidFill>
                  <a:srgbClr val="7030A0"/>
                </a:solidFill>
              </a:rPr>
              <a:t>Στο ίδιο πλαίσιο ενισχύουμε τη συνεργασία και με τους φορείς του ιδιωτικού τομέα.</a:t>
            </a:r>
          </a:p>
          <a:p>
            <a:endParaRPr lang="el-GR" sz="1600" dirty="0" smtClean="0"/>
          </a:p>
          <a:p>
            <a:pPr>
              <a:buNone/>
            </a:pPr>
            <a:endParaRPr lang="el-GR" dirty="0" smtClean="0"/>
          </a:p>
          <a:p>
            <a:endParaRPr lang="el-GR" dirty="0" smtClean="0"/>
          </a:p>
          <a:p>
            <a:endParaRPr lang="el-GR" sz="2800" dirty="0" smtClean="0"/>
          </a:p>
          <a:p>
            <a:pPr marL="274320"/>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extLst/>
          </a:lstStyle>
          <a:p>
            <a:r>
              <a:rPr lang="el-GR" sz="2000" b="1" dirty="0" smtClean="0">
                <a:solidFill>
                  <a:srgbClr val="00B0F0"/>
                </a:solidFill>
              </a:rPr>
              <a:t>ΔΗΜΟΣΙΑ ΥΓΕΙΑ-ΠΡΟΝΟΙΑ –ΚΟΙΝΩΝΙΚΗ ΜΕΡΙΜΝΑ-ΕΘΕΛΟΝΤΙΣΜΟΣ</a:t>
            </a:r>
            <a:endParaRPr lang="el-GR" sz="2000" b="1" dirty="0">
              <a:solidFill>
                <a:srgbClr val="00B0F0"/>
              </a:solidFill>
            </a:endParaRPr>
          </a:p>
        </p:txBody>
      </p:sp>
      <p:sp>
        <p:nvSpPr>
          <p:cNvPr id="4" name="Rectangle 3"/>
          <p:cNvSpPr>
            <a:spLocks noGrp="1"/>
          </p:cNvSpPr>
          <p:nvPr>
            <p:ph sz="quarter" idx="14"/>
          </p:nvPr>
        </p:nvSpPr>
        <p:spPr>
          <a:xfrm>
            <a:off x="539552" y="1428750"/>
            <a:ext cx="8375848" cy="3505200"/>
          </a:xfrm>
        </p:spPr>
        <p:txBody>
          <a:bodyPr>
            <a:normAutofit/>
          </a:bodyPr>
          <a:lstStyle>
            <a:extLst/>
          </a:lstStyle>
          <a:p>
            <a:r>
              <a:rPr lang="el-GR" sz="1600" b="1" dirty="0" smtClean="0">
                <a:solidFill>
                  <a:srgbClr val="7030A0"/>
                </a:solidFill>
              </a:rPr>
              <a:t>Υλοποιήθηκαν  δράσεις/ παρεμβάσεις  ευαισθητοποίησης και ενημέρωσης του μαθητικού πληθυσμού στο πλαίσιο της Αγωγής Υγείας:</a:t>
            </a:r>
            <a:endParaRPr lang="el-GR" sz="1600" dirty="0" smtClean="0">
              <a:solidFill>
                <a:srgbClr val="7030A0"/>
              </a:solidFill>
            </a:endParaRPr>
          </a:p>
          <a:p>
            <a:r>
              <a:rPr lang="el-GR" sz="1600" dirty="0" smtClean="0">
                <a:solidFill>
                  <a:srgbClr val="7030A0"/>
                </a:solidFill>
              </a:rPr>
              <a:t> </a:t>
            </a:r>
            <a:r>
              <a:rPr lang="el-GR" sz="1600" b="1" dirty="0" smtClean="0">
                <a:solidFill>
                  <a:srgbClr val="7030A0"/>
                </a:solidFill>
              </a:rPr>
              <a:t>Πρόγραμμα αγωγής στοματικής υγείας  με θέμα: Δόντια γερά –Στοματική υγεία για παιδιά.</a:t>
            </a:r>
            <a:endParaRPr lang="el-GR" sz="1600" dirty="0" smtClean="0">
              <a:solidFill>
                <a:srgbClr val="7030A0"/>
              </a:solidFill>
            </a:endParaRPr>
          </a:p>
          <a:p>
            <a:r>
              <a:rPr lang="el-GR" sz="1600" dirty="0" smtClean="0">
                <a:solidFill>
                  <a:srgbClr val="7030A0"/>
                </a:solidFill>
              </a:rPr>
              <a:t>Β. Πρόγραμμα με θέμα: Οι μαθητές στη χώρα των μικροβίων - «Χέρια καθαρά, μικρόβια </a:t>
            </a:r>
            <a:r>
              <a:rPr lang="el-GR" sz="1600" dirty="0" smtClean="0">
                <a:solidFill>
                  <a:srgbClr val="7030A0"/>
                </a:solidFill>
              </a:rPr>
              <a:t>μακριά».</a:t>
            </a:r>
            <a:endParaRPr lang="el-GR" sz="1600" dirty="0" smtClean="0">
              <a:solidFill>
                <a:srgbClr val="7030A0"/>
              </a:solidFill>
            </a:endParaRPr>
          </a:p>
          <a:p>
            <a:r>
              <a:rPr lang="el-GR" sz="1600" dirty="0" smtClean="0">
                <a:solidFill>
                  <a:srgbClr val="7030A0"/>
                </a:solidFill>
              </a:rPr>
              <a:t>Γ. Πρόγραμμα με θέμα «Εφηβεία, Αντισύλληψη και Πρόληψη των Σεξουαλικώς Μεταδιδόμενων Νοσημάτων».</a:t>
            </a:r>
          </a:p>
          <a:p>
            <a:r>
              <a:rPr lang="el-GR" sz="1600" dirty="0" smtClean="0">
                <a:solidFill>
                  <a:srgbClr val="7030A0"/>
                </a:solidFill>
              </a:rPr>
              <a:t>Δ. Πρόγραμμα με θέμα «Εξαρτήσεις: Αλκοόλ, Κάπνισμα, Ναρκωτικά, Διαδίκτυο»</a:t>
            </a:r>
          </a:p>
          <a:p>
            <a:endParaRPr lang="el-GR" sz="1600" dirty="0" smtClean="0"/>
          </a:p>
          <a:p>
            <a:pPr>
              <a:buNone/>
            </a:pPr>
            <a:endParaRPr lang="el-GR" dirty="0" smtClean="0"/>
          </a:p>
          <a:p>
            <a:endParaRPr lang="el-GR" dirty="0" smtClean="0"/>
          </a:p>
          <a:p>
            <a:endParaRPr lang="el-GR" sz="2800" dirty="0" smtClean="0"/>
          </a:p>
          <a:p>
            <a:pPr marL="274320"/>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extLst/>
          </a:lstStyle>
          <a:p>
            <a:r>
              <a:rPr lang="el-GR" sz="2000" b="1" dirty="0" smtClean="0">
                <a:solidFill>
                  <a:srgbClr val="00B0F0"/>
                </a:solidFill>
              </a:rPr>
              <a:t>ΔΗΜΟΣΙΑ ΥΓΕΙΑ-ΠΡΟΝΟΙΑ –ΚΟΙΝΩΝΙΚΗ ΜΕΡΙΜΝΑ-ΕΘΕΛΟΝΤΙΣΜΟΣ</a:t>
            </a:r>
            <a:endParaRPr lang="el-GR" sz="2000" b="1" dirty="0">
              <a:solidFill>
                <a:srgbClr val="00B0F0"/>
              </a:solidFill>
            </a:endParaRPr>
          </a:p>
        </p:txBody>
      </p:sp>
      <p:sp>
        <p:nvSpPr>
          <p:cNvPr id="4" name="Rectangle 3"/>
          <p:cNvSpPr>
            <a:spLocks noGrp="1"/>
          </p:cNvSpPr>
          <p:nvPr>
            <p:ph sz="quarter" idx="14"/>
          </p:nvPr>
        </p:nvSpPr>
        <p:spPr>
          <a:xfrm>
            <a:off x="539552" y="1428750"/>
            <a:ext cx="8375848" cy="3505200"/>
          </a:xfrm>
        </p:spPr>
        <p:txBody>
          <a:bodyPr>
            <a:normAutofit/>
          </a:bodyPr>
          <a:lstStyle>
            <a:extLst/>
          </a:lstStyle>
          <a:p>
            <a:r>
              <a:rPr lang="el-GR" sz="1600" b="1" dirty="0" err="1" smtClean="0">
                <a:solidFill>
                  <a:srgbClr val="7030A0"/>
                </a:solidFill>
              </a:rPr>
              <a:t>Υλοποίηθηκαν</a:t>
            </a:r>
            <a:r>
              <a:rPr lang="el-GR" sz="1600" b="1" dirty="0" smtClean="0">
                <a:solidFill>
                  <a:srgbClr val="7030A0"/>
                </a:solidFill>
              </a:rPr>
              <a:t> </a:t>
            </a:r>
            <a:r>
              <a:rPr lang="el-GR" sz="1600" b="1" dirty="0" smtClean="0">
                <a:solidFill>
                  <a:srgbClr val="7030A0"/>
                </a:solidFill>
              </a:rPr>
              <a:t>επίσης μια σειρά  δράσεων/παρεμβάσεων ευαισθητοποίησης και ενημέρωσης της κοινότητας στο πλαίσιο της Αγωγής Υγείας.</a:t>
            </a:r>
          </a:p>
          <a:p>
            <a:r>
              <a:rPr lang="el-GR" sz="1600" dirty="0" smtClean="0">
                <a:solidFill>
                  <a:srgbClr val="7030A0"/>
                </a:solidFill>
              </a:rPr>
              <a:t>Α. Πρόγραμμα Ανώδυνου Τοκετού</a:t>
            </a:r>
          </a:p>
          <a:p>
            <a:r>
              <a:rPr lang="el-GR" sz="1600" dirty="0" smtClean="0">
                <a:solidFill>
                  <a:srgbClr val="7030A0"/>
                </a:solidFill>
              </a:rPr>
              <a:t>Β. Πρόγραμμα Μητρικού Θηλασμού </a:t>
            </a:r>
          </a:p>
          <a:p>
            <a:r>
              <a:rPr lang="el-GR" sz="1600" dirty="0" smtClean="0">
                <a:solidFill>
                  <a:srgbClr val="7030A0"/>
                </a:solidFill>
              </a:rPr>
              <a:t>Γ. Πρόγραμμα Περιποίησης Βρέφους</a:t>
            </a:r>
          </a:p>
          <a:p>
            <a:r>
              <a:rPr lang="el-GR" sz="1600" dirty="0" smtClean="0">
                <a:solidFill>
                  <a:srgbClr val="7030A0"/>
                </a:solidFill>
              </a:rPr>
              <a:t>Δ. Πρόγραμμα ενημέρωσης για Λοχεία </a:t>
            </a:r>
          </a:p>
          <a:p>
            <a:r>
              <a:rPr lang="el-GR" sz="1600" dirty="0" smtClean="0">
                <a:solidFill>
                  <a:srgbClr val="7030A0"/>
                </a:solidFill>
              </a:rPr>
              <a:t>Ε. Πρόγραμμα ενημέρωσης σε κοινότητες </a:t>
            </a:r>
            <a:r>
              <a:rPr lang="el-GR" sz="1600" dirty="0" err="1" smtClean="0">
                <a:solidFill>
                  <a:srgbClr val="7030A0"/>
                </a:solidFill>
              </a:rPr>
              <a:t>Ρομά</a:t>
            </a:r>
            <a:r>
              <a:rPr lang="el-GR" sz="1600" dirty="0" smtClean="0">
                <a:solidFill>
                  <a:srgbClr val="7030A0"/>
                </a:solidFill>
              </a:rPr>
              <a:t> για Αντισύλληψη, Τοκετό, Θηλασμό.</a:t>
            </a:r>
          </a:p>
          <a:p>
            <a:endParaRPr lang="el-GR" sz="1600" dirty="0" smtClean="0"/>
          </a:p>
          <a:p>
            <a:pPr>
              <a:buNone/>
            </a:pPr>
            <a:endParaRPr lang="el-GR" dirty="0" smtClean="0"/>
          </a:p>
          <a:p>
            <a:endParaRPr lang="el-GR" dirty="0" smtClean="0"/>
          </a:p>
          <a:p>
            <a:endParaRPr lang="el-GR" sz="2800" dirty="0" smtClean="0"/>
          </a:p>
          <a:p>
            <a:pPr marL="274320"/>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el-GR" dirty="0" smtClean="0">
                <a:solidFill>
                  <a:schemeClr val="bg2">
                    <a:lumMod val="50000"/>
                  </a:schemeClr>
                </a:solidFill>
              </a:rPr>
              <a:t>ΟΙ ΠΡΩΤΕΣ ΕΚΑΤΟ ΗΜΕΡΕΣ </a:t>
            </a:r>
            <a:endParaRPr lang="el-GR" dirty="0">
              <a:solidFill>
                <a:schemeClr val="bg2">
                  <a:lumMod val="50000"/>
                </a:schemeClr>
              </a:solidFill>
            </a:endParaRPr>
          </a:p>
        </p:txBody>
      </p:sp>
      <p:sp>
        <p:nvSpPr>
          <p:cNvPr id="3" name="Rectangle 2"/>
          <p:cNvSpPr>
            <a:spLocks noGrp="1"/>
          </p:cNvSpPr>
          <p:nvPr>
            <p:ph sz="quarter" idx="13"/>
          </p:nvPr>
        </p:nvSpPr>
        <p:spPr>
          <a:xfrm>
            <a:off x="611560" y="1923678"/>
            <a:ext cx="3886200" cy="2285999"/>
          </a:xfrm>
        </p:spPr>
        <p:txBody>
          <a:bodyPr>
            <a:normAutofit fontScale="92500" lnSpcReduction="10000"/>
          </a:bodyPr>
          <a:lstStyle>
            <a:extLst/>
          </a:lstStyle>
          <a:p>
            <a:r>
              <a:rPr lang="el-GR" sz="1800" dirty="0" smtClean="0">
                <a:solidFill>
                  <a:srgbClr val="7030A0"/>
                </a:solidFill>
              </a:rPr>
              <a:t>Η  νέα Περιφερειακή Αρχή μέσα  στις 100 πρώτες ημέρες, προχώρησε σε </a:t>
            </a:r>
            <a:r>
              <a:rPr lang="el-GR" sz="1800" dirty="0" smtClean="0">
                <a:solidFill>
                  <a:srgbClr val="7030A0"/>
                </a:solidFill>
              </a:rPr>
              <a:t>έργα, </a:t>
            </a:r>
            <a:r>
              <a:rPr lang="el-GR" sz="1800" dirty="0" smtClean="0">
                <a:solidFill>
                  <a:srgbClr val="7030A0"/>
                </a:solidFill>
              </a:rPr>
              <a:t>δράσεις και πρωτοβουλίες  σε όλους τους τομείς  με βάση την αναγκαία  </a:t>
            </a:r>
            <a:r>
              <a:rPr lang="el-GR" sz="1800" dirty="0" err="1" smtClean="0">
                <a:solidFill>
                  <a:srgbClr val="7030A0"/>
                </a:solidFill>
              </a:rPr>
              <a:t>προτεραιοποίηση</a:t>
            </a:r>
            <a:r>
              <a:rPr lang="el-GR" sz="1800" dirty="0" smtClean="0">
                <a:solidFill>
                  <a:srgbClr val="7030A0"/>
                </a:solidFill>
              </a:rPr>
              <a:t> και εκτιμούμε ότι οι πολίτες αντιλαμβάνονται τη μεγάλη προσπάθεια  που έγινε και συνεχίζεται </a:t>
            </a:r>
            <a:endParaRPr lang="el-GR" sz="1800" dirty="0">
              <a:solidFill>
                <a:srgbClr val="7030A0"/>
              </a:solidFill>
            </a:endParaRPr>
          </a:p>
        </p:txBody>
      </p:sp>
      <p:sp>
        <p:nvSpPr>
          <p:cNvPr id="4" name="Rectangle 3"/>
          <p:cNvSpPr>
            <a:spLocks noGrp="1"/>
          </p:cNvSpPr>
          <p:nvPr>
            <p:ph sz="quarter" idx="14"/>
          </p:nvPr>
        </p:nvSpPr>
        <p:spPr>
          <a:xfrm>
            <a:off x="4788024" y="1923678"/>
            <a:ext cx="3886200" cy="2286001"/>
          </a:xfrm>
        </p:spPr>
        <p:txBody>
          <a:bodyPr>
            <a:normAutofit fontScale="85000" lnSpcReduction="20000"/>
          </a:bodyPr>
          <a:lstStyle>
            <a:extLst/>
          </a:lstStyle>
          <a:p>
            <a:r>
              <a:rPr lang="el-GR" sz="1800" dirty="0" smtClean="0">
                <a:solidFill>
                  <a:srgbClr val="7030A0"/>
                </a:solidFill>
              </a:rPr>
              <a:t>Μια από τις πρώτες προτεραιότητες ,όταν αναλάβαμε -όπως είναι </a:t>
            </a:r>
            <a:r>
              <a:rPr lang="el-GR" sz="1800" dirty="0" smtClean="0">
                <a:solidFill>
                  <a:srgbClr val="7030A0"/>
                </a:solidFill>
              </a:rPr>
              <a:t>λογικό, </a:t>
            </a:r>
            <a:r>
              <a:rPr lang="el-GR" sz="1800" dirty="0" smtClean="0">
                <a:solidFill>
                  <a:srgbClr val="7030A0"/>
                </a:solidFill>
              </a:rPr>
              <a:t>λόγο </a:t>
            </a:r>
            <a:r>
              <a:rPr lang="en-US" sz="1800" dirty="0" smtClean="0">
                <a:solidFill>
                  <a:srgbClr val="7030A0"/>
                </a:solidFill>
              </a:rPr>
              <a:t>Daniel</a:t>
            </a:r>
            <a:r>
              <a:rPr lang="el-GR" sz="1800" dirty="0" smtClean="0">
                <a:solidFill>
                  <a:srgbClr val="7030A0"/>
                </a:solidFill>
              </a:rPr>
              <a:t>,   ήταν  η  επιστροφή  σε συνθήκες κανονικότητας. </a:t>
            </a:r>
          </a:p>
          <a:p>
            <a:r>
              <a:rPr lang="el-GR" sz="1800" dirty="0" smtClean="0">
                <a:solidFill>
                  <a:srgbClr val="7030A0"/>
                </a:solidFill>
              </a:rPr>
              <a:t> Η   αποκατάσταση δηλαδή  των ζημιών   στο οδικό δίκτυο, με έργα προσωρινά θα σας τα πω αναλυτικά  και σχεδιάσαμε   έργα  μόνιμης </a:t>
            </a:r>
            <a:r>
              <a:rPr lang="el-GR" sz="1800" dirty="0" smtClean="0">
                <a:solidFill>
                  <a:srgbClr val="7030A0"/>
                </a:solidFill>
              </a:rPr>
              <a:t>αποκατάστασης, </a:t>
            </a:r>
            <a:r>
              <a:rPr lang="el-GR" sz="1800" dirty="0" smtClean="0">
                <a:solidFill>
                  <a:srgbClr val="7030A0"/>
                </a:solidFill>
              </a:rPr>
              <a:t>για τα οποία   η αναγκαία χρηματοδότηση  από την κυβέρνηση  εξασφαλίστηκε  τις τελευταίες ημέρες.</a:t>
            </a:r>
            <a:endParaRPr lang="el-GR" sz="1800" dirty="0">
              <a:solidFill>
                <a:srgbClr val="7030A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extLst/>
          </a:lstStyle>
          <a:p>
            <a:r>
              <a:rPr lang="el-GR" sz="2000" b="1" dirty="0" smtClean="0">
                <a:solidFill>
                  <a:srgbClr val="00B0F0"/>
                </a:solidFill>
              </a:rPr>
              <a:t>ΔΗΜΟΣΙΑ ΥΓΕΙΑ-ΠΡΟΝΟΙΑ –ΚΟΙΝΩΝΙΚΗ ΜΕΡΙΜΝΑ-ΕΘΕΛΟΝΤΙΣΜΟΣ</a:t>
            </a:r>
            <a:endParaRPr lang="el-GR" sz="2000" b="1" dirty="0">
              <a:solidFill>
                <a:srgbClr val="00B0F0"/>
              </a:solidFill>
            </a:endParaRPr>
          </a:p>
        </p:txBody>
      </p:sp>
      <p:sp>
        <p:nvSpPr>
          <p:cNvPr id="4" name="Rectangle 3"/>
          <p:cNvSpPr>
            <a:spLocks noGrp="1"/>
          </p:cNvSpPr>
          <p:nvPr>
            <p:ph sz="quarter" idx="14"/>
          </p:nvPr>
        </p:nvSpPr>
        <p:spPr>
          <a:xfrm>
            <a:off x="539552" y="1428750"/>
            <a:ext cx="8375848" cy="3505200"/>
          </a:xfrm>
        </p:spPr>
        <p:txBody>
          <a:bodyPr>
            <a:normAutofit/>
          </a:bodyPr>
          <a:lstStyle>
            <a:extLst/>
          </a:lstStyle>
          <a:p>
            <a:r>
              <a:rPr lang="el-GR" sz="1600" b="1" dirty="0" smtClean="0">
                <a:solidFill>
                  <a:srgbClr val="7030A0"/>
                </a:solidFill>
              </a:rPr>
              <a:t>Για πρώτη φορά υλοποιήθηκε    σε συνεργασία με τον ΕΟΔΥ η  «Εβδομάδα Ευαισθητοποίησης και Πρόληψης στην Περιφέρεια Θεσσαλίας».</a:t>
            </a:r>
          </a:p>
          <a:p>
            <a:r>
              <a:rPr lang="el-GR" sz="1600" dirty="0" smtClean="0">
                <a:solidFill>
                  <a:srgbClr val="7030A0"/>
                </a:solidFill>
              </a:rPr>
              <a:t>Σκοπός της δράσης ήταν η πληροφόρηση και ευαισθητοποίηση του φοιτητικού πληθυσμού και του γενικού πληθυσμού σε θέματα πρόληψης και προαγωγής της σεξουαλικής υγείας. Καθώς επίσης, έλεγχος με τη μέθοδο της ταχείας δοκιμασίας (</a:t>
            </a:r>
            <a:r>
              <a:rPr lang="en-US" sz="1600" dirty="0" smtClean="0">
                <a:solidFill>
                  <a:srgbClr val="7030A0"/>
                </a:solidFill>
              </a:rPr>
              <a:t>rapid test</a:t>
            </a:r>
            <a:r>
              <a:rPr lang="el-GR" sz="1600" dirty="0" smtClean="0">
                <a:solidFill>
                  <a:srgbClr val="7030A0"/>
                </a:solidFill>
              </a:rPr>
              <a:t>) για τον ιό </a:t>
            </a:r>
            <a:r>
              <a:rPr lang="en-US" sz="1600" dirty="0" smtClean="0">
                <a:solidFill>
                  <a:srgbClr val="7030A0"/>
                </a:solidFill>
              </a:rPr>
              <a:t>HIV</a:t>
            </a:r>
            <a:r>
              <a:rPr lang="el-GR" sz="1600" dirty="0" smtClean="0">
                <a:solidFill>
                  <a:srgbClr val="7030A0"/>
                </a:solidFill>
              </a:rPr>
              <a:t>, για τις Ηπατίτιδες </a:t>
            </a:r>
            <a:r>
              <a:rPr lang="en-US" sz="1600" dirty="0" smtClean="0">
                <a:solidFill>
                  <a:srgbClr val="7030A0"/>
                </a:solidFill>
              </a:rPr>
              <a:t>B</a:t>
            </a:r>
            <a:r>
              <a:rPr lang="el-GR" sz="1600" dirty="0" smtClean="0">
                <a:solidFill>
                  <a:srgbClr val="7030A0"/>
                </a:solidFill>
              </a:rPr>
              <a:t> και </a:t>
            </a:r>
            <a:r>
              <a:rPr lang="en-US" sz="1600" dirty="0" smtClean="0">
                <a:solidFill>
                  <a:srgbClr val="7030A0"/>
                </a:solidFill>
              </a:rPr>
              <a:t>C</a:t>
            </a:r>
            <a:r>
              <a:rPr lang="el-GR" sz="1600" dirty="0" smtClean="0">
                <a:solidFill>
                  <a:srgbClr val="7030A0"/>
                </a:solidFill>
              </a:rPr>
              <a:t>, και για τη Σύφιλη</a:t>
            </a:r>
            <a:r>
              <a:rPr lang="el-GR" sz="1600" dirty="0" smtClean="0">
                <a:solidFill>
                  <a:srgbClr val="7030A0"/>
                </a:solidFill>
              </a:rPr>
              <a:t>.</a:t>
            </a:r>
            <a:endParaRPr lang="el-GR" sz="1600" dirty="0" smtClean="0">
              <a:solidFill>
                <a:srgbClr val="7030A0"/>
              </a:solidFill>
            </a:endParaRPr>
          </a:p>
          <a:p>
            <a:r>
              <a:rPr lang="el-GR" sz="1600" dirty="0" smtClean="0">
                <a:solidFill>
                  <a:srgbClr val="7030A0"/>
                </a:solidFill>
              </a:rPr>
              <a:t>Επίσης </a:t>
            </a:r>
            <a:r>
              <a:rPr lang="el-GR" sz="1600" dirty="0" smtClean="0">
                <a:solidFill>
                  <a:srgbClr val="7030A0"/>
                </a:solidFill>
              </a:rPr>
              <a:t>η Περιφέρεια ανοίγει σύντομα μεγάλο διαγωνισμό για ένα ολοκληρωμένο πρόγραμμα  καταπολέμησης των κουνουπιών  </a:t>
            </a:r>
          </a:p>
          <a:p>
            <a:endParaRPr lang="el-GR" sz="1600" dirty="0" smtClean="0"/>
          </a:p>
          <a:p>
            <a:pPr>
              <a:buNone/>
            </a:pPr>
            <a:endParaRPr lang="el-GR" dirty="0" smtClean="0"/>
          </a:p>
          <a:p>
            <a:endParaRPr lang="el-GR" dirty="0" smtClean="0"/>
          </a:p>
          <a:p>
            <a:endParaRPr lang="el-GR" sz="2800" dirty="0" smtClean="0"/>
          </a:p>
          <a:p>
            <a:pPr marL="274320"/>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extLst/>
          </a:lstStyle>
          <a:p>
            <a:r>
              <a:rPr lang="el-GR" sz="2000" b="1" dirty="0" smtClean="0">
                <a:solidFill>
                  <a:srgbClr val="00B0F0"/>
                </a:solidFill>
              </a:rPr>
              <a:t>ΔΗΜΟΣΙΑ ΥΓΕΙΑ-ΠΡΟΝΟΙΑ –ΚΟΙΝΩΝΙΚΗ ΜΕΡΙΜΝΑ-ΕΘΕΛΟΝΤΙΣΜΟΣ</a:t>
            </a:r>
            <a:endParaRPr lang="el-GR" sz="2000" b="1" dirty="0">
              <a:solidFill>
                <a:srgbClr val="00B0F0"/>
              </a:solidFill>
            </a:endParaRPr>
          </a:p>
        </p:txBody>
      </p:sp>
      <p:sp>
        <p:nvSpPr>
          <p:cNvPr id="4" name="Rectangle 3"/>
          <p:cNvSpPr>
            <a:spLocks noGrp="1"/>
          </p:cNvSpPr>
          <p:nvPr>
            <p:ph sz="quarter" idx="14"/>
          </p:nvPr>
        </p:nvSpPr>
        <p:spPr>
          <a:xfrm>
            <a:off x="539552" y="1428750"/>
            <a:ext cx="8375848" cy="3505200"/>
          </a:xfrm>
        </p:spPr>
        <p:txBody>
          <a:bodyPr>
            <a:normAutofit/>
          </a:bodyPr>
          <a:lstStyle>
            <a:extLst/>
          </a:lstStyle>
          <a:p>
            <a:r>
              <a:rPr lang="el-GR" sz="1600" b="1" dirty="0" smtClean="0">
                <a:solidFill>
                  <a:srgbClr val="7030A0"/>
                </a:solidFill>
              </a:rPr>
              <a:t>Στο πλαίσιο της κοινωνικής μέριμνας η περιφέρεια  πραγματοποίησε δωρεές σε πλημμυροπαθείς  μετά από προσφοράς φορέων και συλλόγων. ενώ ανέλαβε την σίτιση των κατοίκων της </a:t>
            </a:r>
            <a:r>
              <a:rPr lang="el-GR" sz="1600" b="1" dirty="0" err="1" smtClean="0">
                <a:solidFill>
                  <a:srgbClr val="7030A0"/>
                </a:solidFill>
              </a:rPr>
              <a:t>Φαρκαδόνας</a:t>
            </a:r>
            <a:r>
              <a:rPr lang="el-GR" sz="1600" b="1" dirty="0" smtClean="0">
                <a:solidFill>
                  <a:srgbClr val="7030A0"/>
                </a:solidFill>
              </a:rPr>
              <a:t> στο </a:t>
            </a:r>
            <a:r>
              <a:rPr lang="el-GR" sz="1600" b="1" dirty="0" err="1" smtClean="0">
                <a:solidFill>
                  <a:srgbClr val="7030A0"/>
                </a:solidFill>
              </a:rPr>
              <a:t>Κουτσόχερο</a:t>
            </a:r>
            <a:r>
              <a:rPr lang="el-GR" sz="1600" b="1" dirty="0" smtClean="0">
                <a:solidFill>
                  <a:srgbClr val="7030A0"/>
                </a:solidFill>
              </a:rPr>
              <a:t>.</a:t>
            </a:r>
            <a:endParaRPr lang="el-GR" sz="1600" dirty="0" smtClean="0">
              <a:solidFill>
                <a:srgbClr val="7030A0"/>
              </a:solidFill>
            </a:endParaRPr>
          </a:p>
          <a:p>
            <a:r>
              <a:rPr lang="el-GR" sz="1600" b="1" dirty="0" smtClean="0">
                <a:solidFill>
                  <a:srgbClr val="7030A0"/>
                </a:solidFill>
              </a:rPr>
              <a:t>Στον </a:t>
            </a:r>
            <a:r>
              <a:rPr lang="el-GR" sz="1600" b="1" dirty="0" smtClean="0">
                <a:solidFill>
                  <a:srgbClr val="7030A0"/>
                </a:solidFill>
              </a:rPr>
              <a:t>τομέα το Εθελοντισμού, αξίζει να σημειωθεί ότι καταρτίστηκε μητρώο εθελοντών και εθελοντικών οργανώσεων για την καλύτερη οργάνωση σε περιόδους κρίσεων σε συνεργασία και με την πολιτική προστασία.</a:t>
            </a:r>
            <a:endParaRPr lang="el-GR" sz="1600" dirty="0" smtClean="0">
              <a:solidFill>
                <a:srgbClr val="7030A0"/>
              </a:solidFill>
            </a:endParaRPr>
          </a:p>
          <a:p>
            <a:endParaRPr lang="el-GR" sz="1600" dirty="0" smtClean="0"/>
          </a:p>
          <a:p>
            <a:pPr>
              <a:buNone/>
            </a:pPr>
            <a:endParaRPr lang="el-GR" dirty="0" smtClean="0"/>
          </a:p>
          <a:p>
            <a:endParaRPr lang="el-GR" dirty="0" smtClean="0"/>
          </a:p>
          <a:p>
            <a:endParaRPr lang="el-GR" sz="2800" dirty="0" smtClean="0"/>
          </a:p>
          <a:p>
            <a:pPr marL="274320"/>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extLst/>
          </a:lstStyle>
          <a:p>
            <a:r>
              <a:rPr lang="el-GR" sz="2000" b="1" dirty="0" smtClean="0">
                <a:solidFill>
                  <a:srgbClr val="00B0F0"/>
                </a:solidFill>
              </a:rPr>
              <a:t>ΠΑΙΔΕΙΑ</a:t>
            </a:r>
            <a:endParaRPr lang="el-GR" sz="2000" b="1" dirty="0">
              <a:solidFill>
                <a:srgbClr val="00B0F0"/>
              </a:solidFill>
            </a:endParaRPr>
          </a:p>
        </p:txBody>
      </p:sp>
      <p:sp>
        <p:nvSpPr>
          <p:cNvPr id="4" name="Rectangle 3"/>
          <p:cNvSpPr>
            <a:spLocks noGrp="1"/>
          </p:cNvSpPr>
          <p:nvPr>
            <p:ph sz="quarter" idx="14"/>
          </p:nvPr>
        </p:nvSpPr>
        <p:spPr>
          <a:xfrm>
            <a:off x="539552" y="1428750"/>
            <a:ext cx="8375848" cy="3505200"/>
          </a:xfrm>
        </p:spPr>
        <p:txBody>
          <a:bodyPr>
            <a:normAutofit/>
          </a:bodyPr>
          <a:lstStyle>
            <a:extLst/>
          </a:lstStyle>
          <a:p>
            <a:r>
              <a:rPr lang="el-GR" sz="1600" dirty="0" smtClean="0">
                <a:solidFill>
                  <a:srgbClr val="7030A0"/>
                </a:solidFill>
              </a:rPr>
              <a:t>Η Περιφερειακή Αρχή  σε συνεργασία με τους ανθρώπους της εκπαίδευσης  έχει </a:t>
            </a:r>
            <a:r>
              <a:rPr lang="el-GR" sz="1600" dirty="0" err="1" smtClean="0">
                <a:solidFill>
                  <a:srgbClr val="7030A0"/>
                </a:solidFill>
              </a:rPr>
              <a:t>προτεραιοποιήσει</a:t>
            </a:r>
            <a:r>
              <a:rPr lang="el-GR" sz="1600" dirty="0" smtClean="0">
                <a:solidFill>
                  <a:srgbClr val="7030A0"/>
                </a:solidFill>
              </a:rPr>
              <a:t>  τις άμεσες ανάγκες  των σχολικών συγκροτημάτων της Περιφέρειας.</a:t>
            </a:r>
          </a:p>
          <a:p>
            <a:r>
              <a:rPr lang="el-GR" sz="1600" dirty="0" smtClean="0">
                <a:solidFill>
                  <a:srgbClr val="7030A0"/>
                </a:solidFill>
              </a:rPr>
              <a:t>Με βάση αυτές,  ήδη προχωρεί  σε όλες τις αναγκαίες ενέργειες   για την κατασκευή νέου Δημοτικού σχολείου στην </a:t>
            </a:r>
            <a:r>
              <a:rPr lang="el-GR" sz="1600" dirty="0" err="1" smtClean="0">
                <a:solidFill>
                  <a:srgbClr val="7030A0"/>
                </a:solidFill>
              </a:rPr>
              <a:t>Φαλάνη</a:t>
            </a:r>
            <a:r>
              <a:rPr lang="el-GR" sz="1600" dirty="0" smtClean="0">
                <a:solidFill>
                  <a:srgbClr val="7030A0"/>
                </a:solidFill>
              </a:rPr>
              <a:t> Λάρισας καθώς το υπάρχον δεν πληροί   τις προϋποθέσεις μετά τον καταστροφικό  σεισμό του </a:t>
            </a:r>
            <a:r>
              <a:rPr lang="el-GR" sz="1600" dirty="0" err="1" smtClean="0">
                <a:solidFill>
                  <a:srgbClr val="7030A0"/>
                </a:solidFill>
              </a:rPr>
              <a:t>Δαμασίου</a:t>
            </a:r>
            <a:r>
              <a:rPr lang="el-GR" sz="1600" dirty="0" smtClean="0">
                <a:solidFill>
                  <a:srgbClr val="7030A0"/>
                </a:solidFill>
              </a:rPr>
              <a:t>.</a:t>
            </a:r>
          </a:p>
          <a:p>
            <a:r>
              <a:rPr lang="el-GR" sz="1600" dirty="0" smtClean="0">
                <a:solidFill>
                  <a:srgbClr val="7030A0"/>
                </a:solidFill>
              </a:rPr>
              <a:t>Διατέθηκε επίσης  από την Περιφέρεια  χώρος του νέου Διοικητηρίου Καρδίτσας στο Πανεπιστήμιο Θεσσαλίας  προκειμένου να στεγαστούν το τμήμα Δημόσιας και Ενιαίας Υγείας και το τμήμα  Επιστήμης Τροφίμων και Διατροφής  καθώς τα κτίρια στα οποία στεγάζονται μέχρι σήμερα αντιμετωπίζουν πολλά προβλήματα.</a:t>
            </a:r>
          </a:p>
          <a:p>
            <a:endParaRPr lang="el-GR" sz="1600" dirty="0" smtClean="0"/>
          </a:p>
          <a:p>
            <a:pPr>
              <a:buNone/>
            </a:pPr>
            <a:endParaRPr lang="el-GR" dirty="0" smtClean="0"/>
          </a:p>
          <a:p>
            <a:endParaRPr lang="el-GR" dirty="0" smtClean="0"/>
          </a:p>
          <a:p>
            <a:endParaRPr lang="el-GR" sz="2800" dirty="0" smtClean="0"/>
          </a:p>
          <a:p>
            <a:pPr marL="274320"/>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extLst/>
          </a:lstStyle>
          <a:p>
            <a:r>
              <a:rPr lang="el-GR" sz="2000" b="1" dirty="0" smtClean="0">
                <a:solidFill>
                  <a:srgbClr val="00B0F0"/>
                </a:solidFill>
              </a:rPr>
              <a:t>ΠΟΛΙΤΙΣΜΟΣ</a:t>
            </a:r>
            <a:endParaRPr lang="el-GR" sz="2000" b="1" dirty="0">
              <a:solidFill>
                <a:srgbClr val="00B0F0"/>
              </a:solidFill>
            </a:endParaRPr>
          </a:p>
        </p:txBody>
      </p:sp>
      <p:sp>
        <p:nvSpPr>
          <p:cNvPr id="4" name="Rectangle 3"/>
          <p:cNvSpPr>
            <a:spLocks noGrp="1"/>
          </p:cNvSpPr>
          <p:nvPr>
            <p:ph sz="quarter" idx="14"/>
          </p:nvPr>
        </p:nvSpPr>
        <p:spPr>
          <a:xfrm>
            <a:off x="539552" y="1428750"/>
            <a:ext cx="8375848" cy="3505200"/>
          </a:xfrm>
        </p:spPr>
        <p:txBody>
          <a:bodyPr>
            <a:normAutofit/>
          </a:bodyPr>
          <a:lstStyle>
            <a:extLst/>
          </a:lstStyle>
          <a:p>
            <a:r>
              <a:rPr lang="el-GR" sz="1600" dirty="0" smtClean="0">
                <a:solidFill>
                  <a:srgbClr val="7030A0"/>
                </a:solidFill>
              </a:rPr>
              <a:t>Στον τομέα του Πολιτισμού  συνεργαζόμαστε με το αρμόδιο Υπουργείο και σύντομα θα  καταλήξουμε  </a:t>
            </a:r>
            <a:r>
              <a:rPr lang="el-GR" sz="1600" i="1" dirty="0" smtClean="0">
                <a:solidFill>
                  <a:srgbClr val="7030A0"/>
                </a:solidFill>
              </a:rPr>
              <a:t>σε  συγκεκριμένα έργα και  δράσεις που μπορούν να χρηματοδοτηθούν από την προγραμματική περίοδο 2021-2027".</a:t>
            </a:r>
            <a:endParaRPr lang="el-GR" sz="1600" dirty="0" smtClean="0">
              <a:solidFill>
                <a:srgbClr val="7030A0"/>
              </a:solidFill>
            </a:endParaRPr>
          </a:p>
          <a:p>
            <a:r>
              <a:rPr lang="el-GR" sz="1600" dirty="0" smtClean="0">
                <a:solidFill>
                  <a:srgbClr val="7030A0"/>
                </a:solidFill>
              </a:rPr>
              <a:t>Υλοποιώντας το βασικό μας σχέδιο  ξεκινήσαμε  το </a:t>
            </a:r>
            <a:r>
              <a:rPr lang="el-GR" sz="1600" b="1" dirty="0" smtClean="0">
                <a:solidFill>
                  <a:srgbClr val="7030A0"/>
                </a:solidFill>
              </a:rPr>
              <a:t> πρόγραμμα πολιτιστικών δράσεων στις πλημμυροπαθείς περιοχές  </a:t>
            </a:r>
            <a:r>
              <a:rPr lang="el-GR" sz="1600" dirty="0" smtClean="0">
                <a:solidFill>
                  <a:srgbClr val="7030A0"/>
                </a:solidFill>
              </a:rPr>
              <a:t>σε συνεργασία με τον </a:t>
            </a:r>
            <a:r>
              <a:rPr lang="el-GR" sz="1600" b="1" dirty="0" smtClean="0">
                <a:solidFill>
                  <a:srgbClr val="7030A0"/>
                </a:solidFill>
              </a:rPr>
              <a:t>Κοινωνικό Οργανισμό «Συν – </a:t>
            </a:r>
            <a:r>
              <a:rPr lang="el-GR" sz="1600" b="1" dirty="0" err="1" smtClean="0">
                <a:solidFill>
                  <a:srgbClr val="7030A0"/>
                </a:solidFill>
              </a:rPr>
              <a:t>Κοινώ</a:t>
            </a:r>
            <a:r>
              <a:rPr lang="el-GR" sz="1600" b="1" dirty="0" smtClean="0">
                <a:solidFill>
                  <a:srgbClr val="7030A0"/>
                </a:solidFill>
              </a:rPr>
              <a:t>»,</a:t>
            </a:r>
            <a:r>
              <a:rPr lang="el-GR" sz="1600" dirty="0" smtClean="0">
                <a:solidFill>
                  <a:srgbClr val="7030A0"/>
                </a:solidFill>
              </a:rPr>
              <a:t> μια πολυτάλαντη ομάδα καλλιτεχνών οι οποίοι ταξιδεύουν από χωριό σε χωριό, για να έρθουν σε δημιουργική επαφή, να ψυχαγωγήσουν και να εμψυχώσουν τους κατοίκους – και ιδιαίτερα τα παιδιά – των περιοχών που επλήγησαν από τις πρόσφατες φυσικές καταστροφές. Η πρώτη φάση του προγράμματος έγινε σε  πληγείσες περιοχές των Περιφερειακών Ενοτήτων Λάρισας και Μαγνησίας (</a:t>
            </a:r>
            <a:r>
              <a:rPr lang="el-GR" sz="1600" dirty="0" err="1" smtClean="0">
                <a:solidFill>
                  <a:srgbClr val="7030A0"/>
                </a:solidFill>
              </a:rPr>
              <a:t>Στεφανοβίκειο</a:t>
            </a:r>
            <a:r>
              <a:rPr lang="el-GR" sz="1600" dirty="0" smtClean="0">
                <a:solidFill>
                  <a:srgbClr val="7030A0"/>
                </a:solidFill>
              </a:rPr>
              <a:t> , Βελεστίνο και Δήμο </a:t>
            </a:r>
            <a:r>
              <a:rPr lang="el-GR" sz="1600" dirty="0" err="1" smtClean="0">
                <a:solidFill>
                  <a:srgbClr val="7030A0"/>
                </a:solidFill>
              </a:rPr>
              <a:t>Αγιάς</a:t>
            </a:r>
            <a:r>
              <a:rPr lang="el-GR" sz="1600" dirty="0" smtClean="0">
                <a:solidFill>
                  <a:srgbClr val="7030A0"/>
                </a:solidFill>
              </a:rPr>
              <a:t>) ,  ενώ το πρόγραμμα θα επεκταθεί και στις υπόλοιπες Περιφερειακές Ενότητες .</a:t>
            </a:r>
          </a:p>
          <a:p>
            <a:endParaRPr lang="el-GR" sz="1600" dirty="0" smtClean="0"/>
          </a:p>
          <a:p>
            <a:pPr>
              <a:buNone/>
            </a:pPr>
            <a:endParaRPr lang="el-GR" dirty="0" smtClean="0"/>
          </a:p>
          <a:p>
            <a:endParaRPr lang="el-GR" dirty="0" smtClean="0"/>
          </a:p>
          <a:p>
            <a:endParaRPr lang="el-GR" sz="2800" dirty="0" smtClean="0"/>
          </a:p>
          <a:p>
            <a:pPr marL="274320"/>
            <a:endParaRPr lang="el-G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extLst/>
          </a:lstStyle>
          <a:p>
            <a:r>
              <a:rPr lang="el-GR" sz="2000" b="1" dirty="0" smtClean="0">
                <a:solidFill>
                  <a:srgbClr val="00B0F0"/>
                </a:solidFill>
              </a:rPr>
              <a:t>ΠΟΛΙΤΙΣΜΟΣ</a:t>
            </a:r>
            <a:endParaRPr lang="el-GR" sz="2000" b="1" dirty="0">
              <a:solidFill>
                <a:srgbClr val="00B0F0"/>
              </a:solidFill>
            </a:endParaRPr>
          </a:p>
        </p:txBody>
      </p:sp>
      <p:sp>
        <p:nvSpPr>
          <p:cNvPr id="4" name="Rectangle 3"/>
          <p:cNvSpPr>
            <a:spLocks noGrp="1"/>
          </p:cNvSpPr>
          <p:nvPr>
            <p:ph sz="quarter" idx="14"/>
          </p:nvPr>
        </p:nvSpPr>
        <p:spPr>
          <a:xfrm>
            <a:off x="539552" y="1428750"/>
            <a:ext cx="8375848" cy="3505200"/>
          </a:xfrm>
        </p:spPr>
        <p:txBody>
          <a:bodyPr>
            <a:normAutofit/>
          </a:bodyPr>
          <a:lstStyle>
            <a:extLst/>
          </a:lstStyle>
          <a:p>
            <a:r>
              <a:rPr lang="el-GR" sz="1600" dirty="0" smtClean="0">
                <a:solidFill>
                  <a:srgbClr val="7030A0"/>
                </a:solidFill>
              </a:rPr>
              <a:t>Επίσης η Περιφέρεια χρηματοδότησε και θα εξακολουθήσει  να  χρηματοδοτεί σειρά  πολιτιστικών και κοινωνικών δράσεων  που αναδεικνύουν την τοπική  παράδοση , τα ήθη και τα έθιμα της περιοχής</a:t>
            </a:r>
            <a:r>
              <a:rPr lang="el-GR" sz="1600" dirty="0" smtClean="0">
                <a:solidFill>
                  <a:srgbClr val="7030A0"/>
                </a:solidFill>
              </a:rPr>
              <a:t>.</a:t>
            </a:r>
            <a:r>
              <a:rPr lang="el-GR" sz="1600" dirty="0" smtClean="0">
                <a:solidFill>
                  <a:srgbClr val="7030A0"/>
                </a:solidFill>
              </a:rPr>
              <a:t> </a:t>
            </a:r>
          </a:p>
          <a:p>
            <a:r>
              <a:rPr lang="el-GR" sz="1600" dirty="0" smtClean="0">
                <a:solidFill>
                  <a:srgbClr val="7030A0"/>
                </a:solidFill>
              </a:rPr>
              <a:t>-Καθιέρωσε επίσης   από  φέτος  το ετήσιο διεθνές συνέδριο  Λογοτεχνίας και Δημιουργικής Γραφής στη Σκιάθο με τη Θεσμοθέτηση ετήσιου βραβείου  “</a:t>
            </a:r>
            <a:r>
              <a:rPr lang="el-GR" sz="1600" b="1" dirty="0" smtClean="0">
                <a:solidFill>
                  <a:srgbClr val="7030A0"/>
                </a:solidFill>
              </a:rPr>
              <a:t>ΑΛΕΞΑΝΔΡΟΣ ΠΑΠΑΔΙΑΜΑΝΤΗΣ</a:t>
            </a:r>
            <a:r>
              <a:rPr lang="el-GR" sz="1600" dirty="0" smtClean="0">
                <a:solidFill>
                  <a:srgbClr val="7030A0"/>
                </a:solidFill>
              </a:rPr>
              <a:t>”.</a:t>
            </a:r>
          </a:p>
          <a:p>
            <a:pPr>
              <a:buNone/>
            </a:pPr>
            <a:endParaRPr lang="el-GR" sz="1600" dirty="0" smtClean="0">
              <a:solidFill>
                <a:srgbClr val="7030A0"/>
              </a:solidFill>
            </a:endParaRPr>
          </a:p>
          <a:p>
            <a:endParaRPr lang="el-GR" sz="1600" dirty="0" smtClean="0"/>
          </a:p>
          <a:p>
            <a:pPr>
              <a:buNone/>
            </a:pPr>
            <a:endParaRPr lang="el-GR" dirty="0" smtClean="0"/>
          </a:p>
          <a:p>
            <a:endParaRPr lang="el-GR" dirty="0" smtClean="0"/>
          </a:p>
          <a:p>
            <a:endParaRPr lang="el-GR" sz="2800" dirty="0" smtClean="0"/>
          </a:p>
          <a:p>
            <a:pPr marL="274320"/>
            <a:endParaRPr lang="el-G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extLst/>
          </a:lstStyle>
          <a:p>
            <a:r>
              <a:rPr lang="el-GR" sz="2000" b="1" dirty="0" smtClean="0">
                <a:solidFill>
                  <a:srgbClr val="00B0F0"/>
                </a:solidFill>
              </a:rPr>
              <a:t>ΤΟΥΡΙΣΜΟΣ </a:t>
            </a:r>
            <a:endParaRPr lang="el-GR" sz="2000" b="1" dirty="0">
              <a:solidFill>
                <a:srgbClr val="00B0F0"/>
              </a:solidFill>
            </a:endParaRPr>
          </a:p>
        </p:txBody>
      </p:sp>
      <p:sp>
        <p:nvSpPr>
          <p:cNvPr id="4" name="Rectangle 3"/>
          <p:cNvSpPr>
            <a:spLocks noGrp="1"/>
          </p:cNvSpPr>
          <p:nvPr>
            <p:ph sz="quarter" idx="14"/>
          </p:nvPr>
        </p:nvSpPr>
        <p:spPr>
          <a:xfrm>
            <a:off x="539552" y="1428750"/>
            <a:ext cx="8375848" cy="3505200"/>
          </a:xfrm>
        </p:spPr>
        <p:txBody>
          <a:bodyPr>
            <a:normAutofit/>
          </a:bodyPr>
          <a:lstStyle>
            <a:extLst/>
          </a:lstStyle>
          <a:p>
            <a:r>
              <a:rPr lang="el-GR" sz="1600" dirty="0" smtClean="0">
                <a:solidFill>
                  <a:srgbClr val="7030A0"/>
                </a:solidFill>
              </a:rPr>
              <a:t>Η Περιφέρεια  ετοίμασε έγκαιρα  και     έπειτα  από διαβούλευση με τους εμπλεκόμενους φορείς του Τουρισμού σε επίπεδο Θεσσαλίας το Σχέδιο Δράσης και Προβολής της Περιφέρειας για το 2024 .</a:t>
            </a:r>
          </a:p>
          <a:p>
            <a:r>
              <a:rPr lang="el-GR" sz="1600" dirty="0" smtClean="0">
                <a:solidFill>
                  <a:srgbClr val="7030A0"/>
                </a:solidFill>
              </a:rPr>
              <a:t>Σε αυτό   μεταξύ άλλων  προγραμματίζεται η διεξαγωγή  του 1</a:t>
            </a:r>
            <a:r>
              <a:rPr lang="el-GR" sz="1600" baseline="30000" dirty="0" smtClean="0">
                <a:solidFill>
                  <a:srgbClr val="7030A0"/>
                </a:solidFill>
              </a:rPr>
              <a:t>ου</a:t>
            </a:r>
            <a:r>
              <a:rPr lang="el-GR" sz="1600" dirty="0" smtClean="0">
                <a:solidFill>
                  <a:srgbClr val="7030A0"/>
                </a:solidFill>
              </a:rPr>
              <a:t> </a:t>
            </a:r>
            <a:r>
              <a:rPr lang="el-GR" sz="1600" dirty="0" err="1" smtClean="0">
                <a:solidFill>
                  <a:srgbClr val="7030A0"/>
                </a:solidFill>
              </a:rPr>
              <a:t>Ελληνογερμανικού</a:t>
            </a:r>
            <a:r>
              <a:rPr lang="el-GR" sz="1600" dirty="0" smtClean="0">
                <a:solidFill>
                  <a:srgbClr val="7030A0"/>
                </a:solidFill>
              </a:rPr>
              <a:t> Φόρουμ  στο Βόλο από τις 15- 18 Σεπτεμβρίου</a:t>
            </a:r>
          </a:p>
          <a:p>
            <a:r>
              <a:rPr lang="el-GR" sz="1600" dirty="0" smtClean="0">
                <a:solidFill>
                  <a:srgbClr val="7030A0"/>
                </a:solidFill>
              </a:rPr>
              <a:t> Βρίσκεται στο στάδιο της τελικής προετοιμασίας ο φάκελος για  το </a:t>
            </a:r>
            <a:r>
              <a:rPr lang="el-GR" sz="1600" dirty="0" err="1" smtClean="0">
                <a:solidFill>
                  <a:srgbClr val="7030A0"/>
                </a:solidFill>
              </a:rPr>
              <a:t>Γεωπάρκο</a:t>
            </a:r>
            <a:r>
              <a:rPr lang="el-GR" sz="1600" dirty="0" smtClean="0">
                <a:solidFill>
                  <a:srgbClr val="7030A0"/>
                </a:solidFill>
              </a:rPr>
              <a:t> Μετεώρων το οποίο θα συμπεριληφθεί από την </a:t>
            </a:r>
            <a:r>
              <a:rPr lang="en-US" sz="1600" dirty="0" smtClean="0">
                <a:solidFill>
                  <a:srgbClr val="7030A0"/>
                </a:solidFill>
              </a:rPr>
              <a:t>UNESCO </a:t>
            </a:r>
            <a:r>
              <a:rPr lang="el-GR" sz="1600" dirty="0" smtClean="0">
                <a:solidFill>
                  <a:srgbClr val="7030A0"/>
                </a:solidFill>
              </a:rPr>
              <a:t>στον κατάλογο των παγκόσμιων </a:t>
            </a:r>
            <a:r>
              <a:rPr lang="el-GR" sz="1600" dirty="0" err="1" smtClean="0">
                <a:solidFill>
                  <a:srgbClr val="7030A0"/>
                </a:solidFill>
              </a:rPr>
              <a:t>Γεωπάρκων</a:t>
            </a:r>
            <a:r>
              <a:rPr lang="el-GR" sz="1600" dirty="0" smtClean="0">
                <a:solidFill>
                  <a:srgbClr val="7030A0"/>
                </a:solidFill>
              </a:rPr>
              <a:t>.    Σε συνεργασία με το Πανεπιστήμιο Θεσσαλίας   αναμένεται η σύναψη προγραμματικών  συμβάσεων για την σύνταξη δύο Προμελετών Σκοπιμότητας για το «Θεματικό Πάρκο – Φάρμα </a:t>
            </a:r>
            <a:r>
              <a:rPr lang="el-GR" sz="1600" dirty="0" err="1" smtClean="0">
                <a:solidFill>
                  <a:srgbClr val="7030A0"/>
                </a:solidFill>
              </a:rPr>
              <a:t>Αγροδιατροφής</a:t>
            </a:r>
            <a:r>
              <a:rPr lang="el-GR" sz="1600" dirty="0" smtClean="0">
                <a:solidFill>
                  <a:srgbClr val="7030A0"/>
                </a:solidFill>
              </a:rPr>
              <a:t>» στην Λάρισα και του «Τελεφερίκ της Μακρινίτσας» στον Βόλο.  Η περιφέρεια συμμετείχε στις  Εκθέσεις Τουρισμού της Βιέννης και της Κύπρου, ως συν εκθέτες του ΕΟΤ .</a:t>
            </a:r>
          </a:p>
          <a:p>
            <a:pPr>
              <a:buNone/>
            </a:pPr>
            <a:endParaRPr lang="el-GR" sz="1600" dirty="0" smtClean="0">
              <a:solidFill>
                <a:srgbClr val="7030A0"/>
              </a:solidFill>
            </a:endParaRPr>
          </a:p>
          <a:p>
            <a:endParaRPr lang="el-GR" sz="1600" dirty="0" smtClean="0"/>
          </a:p>
          <a:p>
            <a:pPr>
              <a:buNone/>
            </a:pPr>
            <a:endParaRPr lang="el-GR" dirty="0" smtClean="0"/>
          </a:p>
          <a:p>
            <a:endParaRPr lang="el-GR" dirty="0" smtClean="0"/>
          </a:p>
          <a:p>
            <a:endParaRPr lang="el-GR" sz="2800" dirty="0" smtClean="0"/>
          </a:p>
          <a:p>
            <a:pPr marL="274320"/>
            <a:endParaRPr lang="el-G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extLst/>
          </a:lstStyle>
          <a:p>
            <a:r>
              <a:rPr lang="el-GR" sz="2000" b="1" dirty="0" smtClean="0">
                <a:solidFill>
                  <a:srgbClr val="00B0F0"/>
                </a:solidFill>
              </a:rPr>
              <a:t> </a:t>
            </a:r>
            <a:r>
              <a:rPr lang="el-GR" sz="2000" b="1" dirty="0" smtClean="0">
                <a:solidFill>
                  <a:srgbClr val="00B0F0"/>
                </a:solidFill>
              </a:rPr>
              <a:t>ΠΕΡΙΒΑΛΛΟΝ</a:t>
            </a:r>
            <a:endParaRPr lang="el-GR" sz="2000" b="1" dirty="0">
              <a:solidFill>
                <a:srgbClr val="00B0F0"/>
              </a:solidFill>
            </a:endParaRPr>
          </a:p>
        </p:txBody>
      </p:sp>
      <p:sp>
        <p:nvSpPr>
          <p:cNvPr id="4" name="Rectangle 3"/>
          <p:cNvSpPr>
            <a:spLocks noGrp="1"/>
          </p:cNvSpPr>
          <p:nvPr>
            <p:ph sz="quarter" idx="14"/>
          </p:nvPr>
        </p:nvSpPr>
        <p:spPr>
          <a:xfrm>
            <a:off x="539552" y="1428750"/>
            <a:ext cx="8375848" cy="3505200"/>
          </a:xfrm>
        </p:spPr>
        <p:txBody>
          <a:bodyPr>
            <a:normAutofit/>
          </a:bodyPr>
          <a:lstStyle>
            <a:extLst/>
          </a:lstStyle>
          <a:p>
            <a:r>
              <a:rPr lang="el-GR" sz="1600" dirty="0" smtClean="0">
                <a:solidFill>
                  <a:srgbClr val="7030A0"/>
                </a:solidFill>
              </a:rPr>
              <a:t>Προχωρήσαμε στη σύσταση Περιφερειακής Επιτροπής Περιβάλλοντος, Αγροτικού Τομέα και Αναπτυξιακού Προγραμματισμού και μετατροπή της από Γνωμοδοτικού σε Αποφασιστικού χαρακτήρα ( απλούστευση των διαδικασιών, η επιτάχυνση λήψης των αποφάσεων, η εμβάθυνση στην επεξεργασία των θεμάτων, η διασφάλιση και ο εμπλουτισμός του δημοκρατικού ελέγχου, η επίτευξη συνθηκών ευρύτερης διαβούλευσης καθώς και η διασφάλιση της νομιμότητας</a:t>
            </a:r>
            <a:r>
              <a:rPr lang="el-GR" sz="1600" dirty="0" smtClean="0">
                <a:solidFill>
                  <a:srgbClr val="7030A0"/>
                </a:solidFill>
              </a:rPr>
              <a:t>).</a:t>
            </a:r>
          </a:p>
          <a:p>
            <a:endParaRPr lang="el-GR" sz="1600" dirty="0" smtClean="0"/>
          </a:p>
          <a:p>
            <a:pPr>
              <a:buNone/>
            </a:pPr>
            <a:endParaRPr lang="el-GR" sz="1600" dirty="0" smtClean="0">
              <a:solidFill>
                <a:srgbClr val="7030A0"/>
              </a:solidFill>
            </a:endParaRPr>
          </a:p>
          <a:p>
            <a:endParaRPr lang="el-GR" sz="1600" dirty="0" smtClean="0"/>
          </a:p>
          <a:p>
            <a:pPr>
              <a:buNone/>
            </a:pPr>
            <a:endParaRPr lang="el-GR" dirty="0" smtClean="0"/>
          </a:p>
          <a:p>
            <a:endParaRPr lang="el-GR" dirty="0" smtClean="0"/>
          </a:p>
          <a:p>
            <a:endParaRPr lang="el-GR" sz="2800" dirty="0" smtClean="0"/>
          </a:p>
          <a:p>
            <a:pPr marL="274320"/>
            <a:endParaRPr lang="el-G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extLst/>
          </a:lstStyle>
          <a:p>
            <a:r>
              <a:rPr lang="el-GR" sz="2000" b="1" dirty="0" smtClean="0">
                <a:solidFill>
                  <a:srgbClr val="00B0F0"/>
                </a:solidFill>
              </a:rPr>
              <a:t> ΠΕΡΙΒΑΛΛΟΝ</a:t>
            </a:r>
            <a:endParaRPr lang="el-GR" sz="2000" dirty="0">
              <a:solidFill>
                <a:schemeClr val="bg2">
                  <a:lumMod val="50000"/>
                </a:schemeClr>
              </a:solidFill>
            </a:endParaRPr>
          </a:p>
        </p:txBody>
      </p:sp>
      <p:sp>
        <p:nvSpPr>
          <p:cNvPr id="3" name="Rectangle 2"/>
          <p:cNvSpPr>
            <a:spLocks noGrp="1"/>
          </p:cNvSpPr>
          <p:nvPr>
            <p:ph sz="quarter" idx="13"/>
          </p:nvPr>
        </p:nvSpPr>
        <p:spPr>
          <a:xfrm>
            <a:off x="611560" y="1923678"/>
            <a:ext cx="3886200" cy="2285999"/>
          </a:xfrm>
        </p:spPr>
        <p:txBody>
          <a:bodyPr>
            <a:normAutofit fontScale="92500"/>
          </a:bodyPr>
          <a:lstStyle>
            <a:extLst/>
          </a:lstStyle>
          <a:p>
            <a:r>
              <a:rPr lang="el-GR" sz="1800" dirty="0" smtClean="0">
                <a:solidFill>
                  <a:srgbClr val="7030A0"/>
                </a:solidFill>
              </a:rPr>
              <a:t>H Περιφέρεια Θεσσαλίας  και το Περιφερειακό Συμβούλιο γνωμοδότησε ΘΕΤΙΚΑ την Στρατηγική Μελέτη </a:t>
            </a:r>
            <a:r>
              <a:rPr lang="el-GR" sz="1800" dirty="0" smtClean="0">
                <a:solidFill>
                  <a:srgbClr val="7030A0"/>
                </a:solidFill>
              </a:rPr>
              <a:t>Περιβαλλοντικών Επιπτώσεων </a:t>
            </a:r>
            <a:r>
              <a:rPr lang="el-GR" sz="1800" dirty="0" smtClean="0">
                <a:solidFill>
                  <a:srgbClr val="7030A0"/>
                </a:solidFill>
              </a:rPr>
              <a:t>(ΣΜΠΕ) του Σχεδίου «Περιφερειακό </a:t>
            </a:r>
            <a:r>
              <a:rPr lang="el-GR" sz="1800" dirty="0" smtClean="0">
                <a:solidFill>
                  <a:srgbClr val="7030A0"/>
                </a:solidFill>
              </a:rPr>
              <a:t>Σχέδιο Προσαρμογής </a:t>
            </a:r>
            <a:r>
              <a:rPr lang="el-GR" sz="1800" dirty="0" smtClean="0">
                <a:solidFill>
                  <a:srgbClr val="7030A0"/>
                </a:solidFill>
              </a:rPr>
              <a:t>στην Κλιματική Αλλαγή (</a:t>
            </a:r>
            <a:r>
              <a:rPr lang="el-GR" sz="1800" dirty="0" err="1" smtClean="0">
                <a:solidFill>
                  <a:srgbClr val="7030A0"/>
                </a:solidFill>
              </a:rPr>
              <a:t>ΠεΣΠΚΑ</a:t>
            </a:r>
            <a:r>
              <a:rPr lang="el-GR" sz="1800" dirty="0" smtClean="0">
                <a:solidFill>
                  <a:srgbClr val="7030A0"/>
                </a:solidFill>
              </a:rPr>
              <a:t>) της </a:t>
            </a:r>
            <a:r>
              <a:rPr lang="el-GR" sz="1800" dirty="0" smtClean="0">
                <a:solidFill>
                  <a:srgbClr val="7030A0"/>
                </a:solidFill>
              </a:rPr>
              <a:t>Περιφέρειας Θεσσαλίας</a:t>
            </a:r>
            <a:r>
              <a:rPr lang="el-GR" sz="1800" dirty="0" smtClean="0">
                <a:solidFill>
                  <a:srgbClr val="7030A0"/>
                </a:solidFill>
              </a:rPr>
              <a:t>.</a:t>
            </a:r>
            <a:endParaRPr lang="el-GR" sz="1800" dirty="0">
              <a:solidFill>
                <a:srgbClr val="7030A0"/>
              </a:solidFill>
            </a:endParaRPr>
          </a:p>
        </p:txBody>
      </p:sp>
      <p:sp>
        <p:nvSpPr>
          <p:cNvPr id="4" name="Rectangle 3"/>
          <p:cNvSpPr>
            <a:spLocks noGrp="1"/>
          </p:cNvSpPr>
          <p:nvPr>
            <p:ph sz="quarter" idx="14"/>
          </p:nvPr>
        </p:nvSpPr>
        <p:spPr>
          <a:xfrm>
            <a:off x="4788024" y="1923678"/>
            <a:ext cx="3886200" cy="2286001"/>
          </a:xfrm>
        </p:spPr>
        <p:txBody>
          <a:bodyPr>
            <a:normAutofit lnSpcReduction="10000"/>
          </a:bodyPr>
          <a:lstStyle>
            <a:extLst/>
          </a:lstStyle>
          <a:p>
            <a:r>
              <a:rPr lang="el-GR" sz="1600" dirty="0" smtClean="0">
                <a:solidFill>
                  <a:srgbClr val="7030A0"/>
                </a:solidFill>
              </a:rPr>
              <a:t>Γνωμοδοτήσαμε  ΘΕΤΙΚΑ για την Μελέτη Περιβαλλοντικών Επιπτώσεων (Μ.Π.Ε.) του έργου «Υδρομάστευση – πηγή «Γκούρα» και εξωτερικό υδραγωγείο (δίκτυο μεταφοράς και δεξαμενές ύδρευσης) στην Τ.Κ. </a:t>
            </a:r>
            <a:r>
              <a:rPr lang="el-GR" sz="1600" dirty="0" err="1" smtClean="0">
                <a:solidFill>
                  <a:srgbClr val="7030A0"/>
                </a:solidFill>
              </a:rPr>
              <a:t>Βατσουνιάς</a:t>
            </a:r>
            <a:r>
              <a:rPr lang="el-GR" sz="1600" dirty="0" smtClean="0">
                <a:solidFill>
                  <a:srgbClr val="7030A0"/>
                </a:solidFill>
              </a:rPr>
              <a:t> του Δήμου </a:t>
            </a:r>
            <a:r>
              <a:rPr lang="el-GR" sz="1600" dirty="0" err="1" smtClean="0">
                <a:solidFill>
                  <a:srgbClr val="7030A0"/>
                </a:solidFill>
              </a:rPr>
              <a:t>Μουζακίου</a:t>
            </a:r>
            <a:r>
              <a:rPr lang="el-GR" sz="1600" dirty="0" smtClean="0">
                <a:solidFill>
                  <a:srgbClr val="7030A0"/>
                </a:solidFill>
              </a:rPr>
              <a:t>, στην Π.Ε. Καρδίτσας, κατοχυρώνοντας την καθολική πρόσβαση και εκμετάλλευση του νερού ως Δημόσιο Αγαθό στους κατοίκους </a:t>
            </a:r>
            <a:endParaRPr lang="el-GR" sz="1600" dirty="0">
              <a:solidFill>
                <a:srgbClr val="7030A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extLst/>
          </a:lstStyle>
          <a:p>
            <a:r>
              <a:rPr lang="el-GR" sz="2000" b="1" dirty="0" smtClean="0">
                <a:solidFill>
                  <a:srgbClr val="00B0F0"/>
                </a:solidFill>
              </a:rPr>
              <a:t> ΠΕΡΙΒΑΛΛΟΝ</a:t>
            </a:r>
            <a:endParaRPr lang="el-GR" sz="2000" dirty="0">
              <a:solidFill>
                <a:schemeClr val="bg2">
                  <a:lumMod val="50000"/>
                </a:schemeClr>
              </a:solidFill>
            </a:endParaRPr>
          </a:p>
        </p:txBody>
      </p:sp>
      <p:sp>
        <p:nvSpPr>
          <p:cNvPr id="3" name="Rectangle 2"/>
          <p:cNvSpPr>
            <a:spLocks noGrp="1"/>
          </p:cNvSpPr>
          <p:nvPr>
            <p:ph sz="quarter" idx="13"/>
          </p:nvPr>
        </p:nvSpPr>
        <p:spPr>
          <a:xfrm>
            <a:off x="611560" y="1923678"/>
            <a:ext cx="3886200" cy="2285999"/>
          </a:xfrm>
        </p:spPr>
        <p:txBody>
          <a:bodyPr>
            <a:normAutofit fontScale="92500" lnSpcReduction="20000"/>
          </a:bodyPr>
          <a:lstStyle>
            <a:extLst/>
          </a:lstStyle>
          <a:p>
            <a:r>
              <a:rPr lang="el-GR" sz="1600" dirty="0" smtClean="0">
                <a:solidFill>
                  <a:srgbClr val="7030A0"/>
                </a:solidFill>
              </a:rPr>
              <a:t>Γνωμοδότησε </a:t>
            </a:r>
            <a:r>
              <a:rPr lang="el-GR" sz="1600" b="1" dirty="0" smtClean="0">
                <a:solidFill>
                  <a:srgbClr val="7030A0"/>
                </a:solidFill>
              </a:rPr>
              <a:t>ΑΡΝΗΤΙΚΑ</a:t>
            </a:r>
            <a:r>
              <a:rPr lang="el-GR" sz="1600" dirty="0" smtClean="0">
                <a:solidFill>
                  <a:srgbClr val="7030A0"/>
                </a:solidFill>
              </a:rPr>
              <a:t> για την Ασφάλεια των κατοίκων και </a:t>
            </a:r>
            <a:r>
              <a:rPr lang="el-GR" sz="1600" dirty="0" smtClean="0">
                <a:solidFill>
                  <a:srgbClr val="7030A0"/>
                </a:solidFill>
              </a:rPr>
              <a:t>την προστασία </a:t>
            </a:r>
            <a:r>
              <a:rPr lang="el-GR" sz="1600" dirty="0" smtClean="0">
                <a:solidFill>
                  <a:srgbClr val="7030A0"/>
                </a:solidFill>
              </a:rPr>
              <a:t>του Περιβάλλοντος για την έγκριση ανάπτυξης του Επιχειρηματικού Πάρκου Μεμονωμένης Μεγάλης Μονάδας στις εγκαταστάσεις της Α.Γ.Ε.Τ. ΗΡΑΚΛΗΣ στο Βόλο .Επίσης αρνητικά για την Εγκατάσταση &amp; Λειτουργία Πλωτού Τερματικού </a:t>
            </a:r>
            <a:r>
              <a:rPr lang="el-GR" sz="1600" dirty="0" smtClean="0">
                <a:solidFill>
                  <a:srgbClr val="7030A0"/>
                </a:solidFill>
              </a:rPr>
              <a:t>Σταθμού Υγροποιημένου </a:t>
            </a:r>
            <a:r>
              <a:rPr lang="el-GR" sz="1600" dirty="0" smtClean="0">
                <a:solidFill>
                  <a:srgbClr val="7030A0"/>
                </a:solidFill>
              </a:rPr>
              <a:t>Φυσικού Αερίου (FSRU) «ΑΡΓΩ», Δήμος Βόλου.</a:t>
            </a:r>
            <a:endParaRPr lang="el-GR" sz="1600" dirty="0">
              <a:solidFill>
                <a:srgbClr val="7030A0"/>
              </a:solidFill>
            </a:endParaRPr>
          </a:p>
        </p:txBody>
      </p:sp>
      <p:sp>
        <p:nvSpPr>
          <p:cNvPr id="4" name="Rectangle 3"/>
          <p:cNvSpPr>
            <a:spLocks noGrp="1"/>
          </p:cNvSpPr>
          <p:nvPr>
            <p:ph sz="quarter" idx="14"/>
          </p:nvPr>
        </p:nvSpPr>
        <p:spPr>
          <a:xfrm>
            <a:off x="4788024" y="1923678"/>
            <a:ext cx="3886200" cy="2286001"/>
          </a:xfrm>
        </p:spPr>
        <p:txBody>
          <a:bodyPr>
            <a:noAutofit/>
          </a:bodyPr>
          <a:lstStyle>
            <a:extLst/>
          </a:lstStyle>
          <a:p>
            <a:r>
              <a:rPr lang="el-GR" sz="1600" dirty="0" smtClean="0">
                <a:solidFill>
                  <a:srgbClr val="7030A0"/>
                </a:solidFill>
              </a:rPr>
              <a:t>Έχουμε δημιουργήσει ένα Ερωτηματολόγιο Καταγραφής Περιβαλλοντικών Προβλημάτων ανά Περιφερειακή Ενότητα , με σκοπό την Οργάνωση – Ενημέρωση – Επίλυση των προβλημάτων που παρουσιάζονται ή εκκρεμούν.</a:t>
            </a:r>
          </a:p>
          <a:p>
            <a:r>
              <a:rPr lang="el-GR" sz="1600" dirty="0" smtClean="0">
                <a:solidFill>
                  <a:srgbClr val="7030A0"/>
                </a:solidFill>
              </a:rPr>
              <a:t> </a:t>
            </a:r>
            <a:r>
              <a:rPr lang="el-GR" sz="1600" dirty="0" smtClean="0">
                <a:solidFill>
                  <a:srgbClr val="7030A0"/>
                </a:solidFill>
              </a:rPr>
              <a:t>Πραγματοποιήθηκαν </a:t>
            </a:r>
            <a:r>
              <a:rPr lang="el-GR" sz="1600" dirty="0" smtClean="0">
                <a:solidFill>
                  <a:srgbClr val="7030A0"/>
                </a:solidFill>
              </a:rPr>
              <a:t>αυτοψίες στο Πλαίσιο Εισαγγελικών Παραγγελιών σε όλη την Περιφέρεια  π.χ. Παλιό Λιμεναρχείο Βόλου, Μεσοποταμία Λάρισας κ.α</a:t>
            </a:r>
            <a:r>
              <a:rPr lang="el-GR" sz="1600" dirty="0" smtClean="0">
                <a:solidFill>
                  <a:srgbClr val="7030A0"/>
                </a:solidFill>
              </a:rPr>
              <a:t>.)</a:t>
            </a:r>
            <a:endParaRPr lang="el-GR" sz="1600" dirty="0">
              <a:solidFill>
                <a:srgbClr val="7030A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extLst/>
          </a:lstStyle>
          <a:p>
            <a:r>
              <a:rPr lang="el-GR" sz="2000" b="1" dirty="0" smtClean="0">
                <a:solidFill>
                  <a:srgbClr val="00B0F0"/>
                </a:solidFill>
              </a:rPr>
              <a:t>ΑΘΛΗΤΙΣΜΟΣ</a:t>
            </a:r>
            <a:endParaRPr lang="el-GR" sz="2000" b="1" dirty="0">
              <a:solidFill>
                <a:srgbClr val="00B0F0"/>
              </a:solidFill>
            </a:endParaRPr>
          </a:p>
        </p:txBody>
      </p:sp>
      <p:sp>
        <p:nvSpPr>
          <p:cNvPr id="5" name="4 - Θέση περιεχομένου"/>
          <p:cNvSpPr>
            <a:spLocks noGrp="1"/>
          </p:cNvSpPr>
          <p:nvPr>
            <p:ph sz="quarter" idx="13"/>
          </p:nvPr>
        </p:nvSpPr>
        <p:spPr>
          <a:xfrm>
            <a:off x="609600" y="1352551"/>
            <a:ext cx="7706816" cy="3268624"/>
          </a:xfrm>
        </p:spPr>
        <p:txBody>
          <a:bodyPr>
            <a:normAutofit/>
          </a:bodyPr>
          <a:lstStyle/>
          <a:p>
            <a:r>
              <a:rPr lang="el-GR" sz="1900" b="1" dirty="0" smtClean="0">
                <a:solidFill>
                  <a:srgbClr val="7030A0"/>
                </a:solidFill>
              </a:rPr>
              <a:t>Στον τομέα του Αθλητισμού η περιφέρεια Θεσσαλίας στηρίζει σημαντικές διοργανώσεις που προβάλλουν το ευ αγωνίζεσθε  αφήνουν οικονομικό αποτύπωμα και προβάλλουν την Θεσσαλία.</a:t>
            </a:r>
            <a:endParaRPr lang="el-GR" sz="1900" dirty="0" smtClean="0">
              <a:solidFill>
                <a:srgbClr val="7030A0"/>
              </a:solidFill>
            </a:endParaRPr>
          </a:p>
          <a:p>
            <a:r>
              <a:rPr lang="el-GR" sz="1900" b="1" dirty="0" smtClean="0">
                <a:solidFill>
                  <a:srgbClr val="7030A0"/>
                </a:solidFill>
              </a:rPr>
              <a:t>Ενδεικτικά να αναφέρω διοργανώσεις όπως το Εαρινό Κύπελλο κολύμβησης Βετεράνων ,</a:t>
            </a:r>
            <a:r>
              <a:rPr lang="el-GR" sz="1900" dirty="0" smtClean="0">
                <a:solidFill>
                  <a:srgbClr val="7030A0"/>
                </a:solidFill>
              </a:rPr>
              <a:t>Το </a:t>
            </a:r>
            <a:r>
              <a:rPr lang="el-GR" sz="1900" dirty="0" err="1" smtClean="0">
                <a:solidFill>
                  <a:srgbClr val="7030A0"/>
                </a:solidFill>
              </a:rPr>
              <a:t>Rally</a:t>
            </a:r>
            <a:r>
              <a:rPr lang="el-GR" sz="1900" dirty="0" smtClean="0">
                <a:solidFill>
                  <a:srgbClr val="7030A0"/>
                </a:solidFill>
              </a:rPr>
              <a:t> ΚΕΝΤΑΥΡΟΣ το FINAL FOUR Κυπέλλου ανδρών στο </a:t>
            </a:r>
            <a:r>
              <a:rPr lang="el-GR" sz="1900" dirty="0" err="1" smtClean="0">
                <a:solidFill>
                  <a:srgbClr val="7030A0"/>
                </a:solidFill>
              </a:rPr>
              <a:t>Volley</a:t>
            </a:r>
            <a:r>
              <a:rPr lang="el-GR" sz="1900" dirty="0" smtClean="0">
                <a:solidFill>
                  <a:srgbClr val="7030A0"/>
                </a:solidFill>
              </a:rPr>
              <a:t>,  οι  Πανελλήνιοι Αγώνες </a:t>
            </a:r>
            <a:r>
              <a:rPr lang="el-GR" sz="1900" dirty="0" err="1" smtClean="0">
                <a:solidFill>
                  <a:srgbClr val="7030A0"/>
                </a:solidFill>
              </a:rPr>
              <a:t>Enduro</a:t>
            </a:r>
            <a:r>
              <a:rPr lang="el-GR" sz="1900" dirty="0" smtClean="0">
                <a:solidFill>
                  <a:srgbClr val="7030A0"/>
                </a:solidFill>
              </a:rPr>
              <a:t>.</a:t>
            </a:r>
          </a:p>
          <a:p>
            <a:pPr>
              <a:buNone/>
            </a:pPr>
            <a:r>
              <a:rPr lang="el-GR" b="1" dirty="0" smtClean="0"/>
              <a:t> </a:t>
            </a:r>
            <a:endParaRPr lang="el-GR" b="1" dirty="0" smtClean="0"/>
          </a:p>
          <a:p>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el-GR" dirty="0" smtClean="0">
                <a:solidFill>
                  <a:schemeClr val="bg2">
                    <a:lumMod val="50000"/>
                  </a:schemeClr>
                </a:solidFill>
              </a:rPr>
              <a:t>ΟΙ ΠΡΩΤΕΣ ΕΚΑΤΟ ΗΜΕΡΕΣ </a:t>
            </a:r>
            <a:endParaRPr lang="el-GR" dirty="0">
              <a:solidFill>
                <a:schemeClr val="bg2">
                  <a:lumMod val="50000"/>
                </a:schemeClr>
              </a:solidFill>
            </a:endParaRPr>
          </a:p>
        </p:txBody>
      </p:sp>
      <p:sp>
        <p:nvSpPr>
          <p:cNvPr id="3" name="Rectangle 2"/>
          <p:cNvSpPr>
            <a:spLocks noGrp="1"/>
          </p:cNvSpPr>
          <p:nvPr>
            <p:ph sz="quarter" idx="13"/>
          </p:nvPr>
        </p:nvSpPr>
        <p:spPr>
          <a:xfrm>
            <a:off x="611560" y="1923678"/>
            <a:ext cx="5688632" cy="2285999"/>
          </a:xfrm>
        </p:spPr>
        <p:txBody>
          <a:bodyPr>
            <a:normAutofit/>
          </a:bodyPr>
          <a:lstStyle>
            <a:extLst/>
          </a:lstStyle>
          <a:p>
            <a:r>
              <a:rPr lang="el-GR" sz="1600" dirty="0" smtClean="0">
                <a:solidFill>
                  <a:srgbClr val="7030A0"/>
                </a:solidFill>
              </a:rPr>
              <a:t>Επίσης  θέσαμε ως  στόχο να «τρέξουμε» την διαδικασία υποβολής των φακέλων  με κύριο μέλημα οι πληγέντες να αποζημιωθούν έγκαιρα στο πλαίσιο  της κρατικής </a:t>
            </a:r>
            <a:r>
              <a:rPr lang="el-GR" sz="1600" dirty="0" smtClean="0">
                <a:solidFill>
                  <a:srgbClr val="7030A0"/>
                </a:solidFill>
              </a:rPr>
              <a:t>αρωγής. </a:t>
            </a:r>
            <a:r>
              <a:rPr lang="el-GR" sz="1600" dirty="0" smtClean="0">
                <a:solidFill>
                  <a:srgbClr val="7030A0"/>
                </a:solidFill>
              </a:rPr>
              <a:t>Στο βαθμό που αφορούσε τις υπηρεσίες της περιφέρειας  έχουμε σημαντικά αποτελέσματα  και λέω στο βαθμό γιατί  εμπλέκεται και  ο ΕΛΓΑ. </a:t>
            </a:r>
            <a:endParaRPr lang="el-GR" sz="1600" dirty="0">
              <a:solidFill>
                <a:srgbClr val="7030A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p:nvPr>
        </p:nvSpPr>
        <p:spPr>
          <a:xfrm>
            <a:off x="3131840" y="627534"/>
            <a:ext cx="4176464" cy="2664296"/>
          </a:xfrm>
        </p:spPr>
        <p:txBody>
          <a:bodyPr>
            <a:normAutofit/>
          </a:bodyPr>
          <a:lstStyle>
            <a:extLst/>
          </a:lstStyle>
          <a:p>
            <a:pPr algn="ctr"/>
            <a:r>
              <a:rPr lang="el-GR" b="1" dirty="0" err="1" smtClean="0">
                <a:solidFill>
                  <a:schemeClr val="tx2">
                    <a:lumMod val="50000"/>
                  </a:schemeClr>
                </a:solidFill>
              </a:rPr>
              <a:t>σαΣ</a:t>
            </a:r>
            <a:r>
              <a:rPr lang="el-GR" b="1" dirty="0" smtClean="0">
                <a:solidFill>
                  <a:schemeClr val="tx2">
                    <a:lumMod val="50000"/>
                  </a:schemeClr>
                </a:solidFill>
              </a:rPr>
              <a:t> ΕΥΧΑΡΙΣΤΩ ΠΟΛΥ ΓΙΑ ΤΗΝ ΠΡΟΣΟΧΗ ΣΑΣ</a:t>
            </a:r>
            <a:endParaRPr lang="el-GR" b="1" dirty="0">
              <a:solidFill>
                <a:schemeClr val="tx2">
                  <a:lumMod val="50000"/>
                </a:schemeClr>
              </a:solidFill>
            </a:endParaRPr>
          </a:p>
        </p:txBody>
      </p:sp>
      <p:sp>
        <p:nvSpPr>
          <p:cNvPr id="5" name="Rectangle 4"/>
          <p:cNvSpPr>
            <a:spLocks noGrp="1"/>
          </p:cNvSpPr>
          <p:nvPr>
            <p:ph type="subTitle" idx="1"/>
          </p:nvPr>
        </p:nvSpPr>
        <p:spPr/>
        <p:txBody>
          <a:bodyPr>
            <a:normAutofit lnSpcReduction="10000"/>
          </a:bodyPr>
          <a:lstStyle>
            <a:extLst/>
          </a:lstStyle>
          <a:p>
            <a:pPr algn="ctr"/>
            <a:r>
              <a:rPr lang="el-GR" dirty="0" smtClean="0">
                <a:solidFill>
                  <a:srgbClr val="7030A0"/>
                </a:solidFill>
              </a:rPr>
              <a:t>Δημήτρης </a:t>
            </a:r>
            <a:r>
              <a:rPr lang="el-GR" dirty="0" err="1" smtClean="0">
                <a:solidFill>
                  <a:srgbClr val="7030A0"/>
                </a:solidFill>
              </a:rPr>
              <a:t>Κουρέτας</a:t>
            </a:r>
            <a:endParaRPr lang="el-GR" dirty="0">
              <a:solidFill>
                <a:srgbClr val="7030A0"/>
              </a:solidFill>
            </a:endParaRPr>
          </a:p>
        </p:txBody>
      </p:sp>
      <p:pic>
        <p:nvPicPr>
          <p:cNvPr id="6" name="5 - Εικόνα" descr="1708944492784.JPG"/>
          <p:cNvPicPr>
            <a:picLocks noChangeAspect="1"/>
          </p:cNvPicPr>
          <p:nvPr/>
        </p:nvPicPr>
        <p:blipFill>
          <a:blip r:embed="rId3" cstate="print"/>
          <a:stretch>
            <a:fillRect/>
          </a:stretch>
        </p:blipFill>
        <p:spPr>
          <a:xfrm>
            <a:off x="179512" y="477537"/>
            <a:ext cx="2232248" cy="3124997"/>
          </a:xfrm>
          <a:prstGeom prst="rect">
            <a:avLst/>
          </a:prstGeom>
        </p:spPr>
      </p:pic>
      <p:pic>
        <p:nvPicPr>
          <p:cNvPr id="7" name="6 - Εικόνα" descr="logo PTH.png"/>
          <p:cNvPicPr>
            <a:picLocks noChangeAspect="1"/>
          </p:cNvPicPr>
          <p:nvPr/>
        </p:nvPicPr>
        <p:blipFill>
          <a:blip r:embed="rId4" cstate="print"/>
          <a:stretch>
            <a:fillRect/>
          </a:stretch>
        </p:blipFill>
        <p:spPr>
          <a:xfrm>
            <a:off x="467544" y="4587974"/>
            <a:ext cx="1224136" cy="439071"/>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el-GR" dirty="0" smtClean="0">
                <a:solidFill>
                  <a:schemeClr val="bg2">
                    <a:lumMod val="50000"/>
                  </a:schemeClr>
                </a:solidFill>
              </a:rPr>
              <a:t>ΑΠΟΖΗΜΙΩΣΕΙΣ </a:t>
            </a:r>
            <a:r>
              <a:rPr lang="en-US" dirty="0" smtClean="0">
                <a:solidFill>
                  <a:schemeClr val="bg2">
                    <a:lumMod val="50000"/>
                  </a:schemeClr>
                </a:solidFill>
              </a:rPr>
              <a:t>DANIEL</a:t>
            </a:r>
            <a:endParaRPr lang="el-GR" dirty="0">
              <a:solidFill>
                <a:schemeClr val="bg2">
                  <a:lumMod val="50000"/>
                </a:schemeClr>
              </a:solidFill>
            </a:endParaRPr>
          </a:p>
        </p:txBody>
      </p:sp>
      <p:sp>
        <p:nvSpPr>
          <p:cNvPr id="3" name="Rectangle 2"/>
          <p:cNvSpPr>
            <a:spLocks noGrp="1"/>
          </p:cNvSpPr>
          <p:nvPr>
            <p:ph sz="quarter" idx="13"/>
          </p:nvPr>
        </p:nvSpPr>
        <p:spPr>
          <a:xfrm>
            <a:off x="539552" y="1779662"/>
            <a:ext cx="3886200" cy="2285999"/>
          </a:xfrm>
        </p:spPr>
        <p:txBody>
          <a:bodyPr>
            <a:normAutofit fontScale="77500" lnSpcReduction="20000"/>
          </a:bodyPr>
          <a:lstStyle>
            <a:extLst/>
          </a:lstStyle>
          <a:p>
            <a:pPr>
              <a:buNone/>
            </a:pPr>
            <a:r>
              <a:rPr lang="el-GR" sz="1600" b="1" dirty="0" smtClean="0">
                <a:solidFill>
                  <a:srgbClr val="7030A0"/>
                </a:solidFill>
              </a:rPr>
              <a:t>	Εμπορικές</a:t>
            </a:r>
            <a:r>
              <a:rPr lang="el-GR" sz="1600" b="1" dirty="0" smtClean="0">
                <a:solidFill>
                  <a:srgbClr val="7030A0"/>
                </a:solidFill>
              </a:rPr>
              <a:t>, Βιοτεχνικές Επιχειρήσεις και ΜΚΟ</a:t>
            </a:r>
          </a:p>
          <a:p>
            <a:pPr>
              <a:buNone/>
            </a:pPr>
            <a:r>
              <a:rPr lang="el-GR" sz="1600" dirty="0" smtClean="0">
                <a:solidFill>
                  <a:srgbClr val="7030A0"/>
                </a:solidFill>
              </a:rPr>
              <a:t> </a:t>
            </a:r>
          </a:p>
          <a:p>
            <a:r>
              <a:rPr lang="el-GR" sz="1600" dirty="0" smtClean="0">
                <a:solidFill>
                  <a:srgbClr val="7030A0"/>
                </a:solidFill>
              </a:rPr>
              <a:t>Στην Περιφέρεια Θεσσαλίας έχουν κατατεθεί </a:t>
            </a:r>
            <a:r>
              <a:rPr lang="el-GR" sz="1600" b="1" dirty="0" smtClean="0">
                <a:solidFill>
                  <a:srgbClr val="7030A0"/>
                </a:solidFill>
              </a:rPr>
              <a:t>6.102 αιτήματα ζημιάς</a:t>
            </a:r>
            <a:r>
              <a:rPr lang="el-GR" sz="1600" dirty="0" smtClean="0">
                <a:solidFill>
                  <a:srgbClr val="7030A0"/>
                </a:solidFill>
              </a:rPr>
              <a:t> από διάφορες επιχειρήσεις και μέχρι τις 11-04-2024 έχουν διενεργηθεί 6.095 αυτοψίες (ποσοστό 99,89%). </a:t>
            </a:r>
          </a:p>
          <a:p>
            <a:r>
              <a:rPr lang="el-GR" sz="1600" dirty="0" smtClean="0">
                <a:solidFill>
                  <a:srgbClr val="7030A0"/>
                </a:solidFill>
              </a:rPr>
              <a:t>Από τους </a:t>
            </a:r>
            <a:r>
              <a:rPr lang="el-GR" sz="1600" b="1" dirty="0" smtClean="0">
                <a:solidFill>
                  <a:srgbClr val="7030A0"/>
                </a:solidFill>
              </a:rPr>
              <a:t>5.580</a:t>
            </a:r>
            <a:r>
              <a:rPr lang="el-GR" sz="1600" dirty="0" smtClean="0">
                <a:solidFill>
                  <a:srgbClr val="7030A0"/>
                </a:solidFill>
              </a:rPr>
              <a:t> φακέλους με αιτήματα για πληρωμή επιχορήγησης (</a:t>
            </a:r>
            <a:r>
              <a:rPr lang="el-GR" sz="1600" b="1" dirty="0" smtClean="0">
                <a:solidFill>
                  <a:srgbClr val="7030A0"/>
                </a:solidFill>
              </a:rPr>
              <a:t>ποσοστό 91,45</a:t>
            </a:r>
            <a:r>
              <a:rPr lang="el-GR" sz="1600" dirty="0" smtClean="0">
                <a:solidFill>
                  <a:srgbClr val="7030A0"/>
                </a:solidFill>
              </a:rPr>
              <a:t>% επί των αιτήσεων ζημιάς που έχουν υποβληθεί), </a:t>
            </a:r>
            <a:r>
              <a:rPr lang="el-GR" sz="1600" b="1" dirty="0" smtClean="0">
                <a:solidFill>
                  <a:srgbClr val="7030A0"/>
                </a:solidFill>
              </a:rPr>
              <a:t>έχουν σταλεί για προκαταβολή τα 2.959 </a:t>
            </a:r>
            <a:r>
              <a:rPr lang="el-GR" sz="1600" dirty="0" smtClean="0">
                <a:solidFill>
                  <a:srgbClr val="7030A0"/>
                </a:solidFill>
              </a:rPr>
              <a:t>ΑΦΜ (ποσοστό </a:t>
            </a:r>
            <a:r>
              <a:rPr lang="el-GR" sz="1600" b="1" dirty="0" smtClean="0">
                <a:solidFill>
                  <a:srgbClr val="7030A0"/>
                </a:solidFill>
              </a:rPr>
              <a:t>48,49%</a:t>
            </a:r>
            <a:r>
              <a:rPr lang="el-GR" sz="1600" dirty="0" smtClean="0">
                <a:solidFill>
                  <a:srgbClr val="7030A0"/>
                </a:solidFill>
              </a:rPr>
              <a:t> επί των αιτήσεων ζημιάς).</a:t>
            </a:r>
            <a:endParaRPr lang="el-GR" sz="1600" dirty="0">
              <a:solidFill>
                <a:srgbClr val="7030A0"/>
              </a:solidFill>
            </a:endParaRPr>
          </a:p>
        </p:txBody>
      </p:sp>
      <p:sp>
        <p:nvSpPr>
          <p:cNvPr id="4" name="Rectangle 3"/>
          <p:cNvSpPr>
            <a:spLocks noGrp="1"/>
          </p:cNvSpPr>
          <p:nvPr>
            <p:ph sz="quarter" idx="14"/>
          </p:nvPr>
        </p:nvSpPr>
        <p:spPr>
          <a:xfrm>
            <a:off x="4427984" y="1635646"/>
            <a:ext cx="4246240" cy="2574033"/>
          </a:xfrm>
        </p:spPr>
        <p:txBody>
          <a:bodyPr>
            <a:normAutofit fontScale="70000" lnSpcReduction="20000"/>
          </a:bodyPr>
          <a:lstStyle>
            <a:extLst/>
          </a:lstStyle>
          <a:p>
            <a:pPr>
              <a:buNone/>
            </a:pPr>
            <a:r>
              <a:rPr lang="el-GR" sz="1600" b="1" dirty="0" smtClean="0"/>
              <a:t>	</a:t>
            </a:r>
            <a:r>
              <a:rPr lang="el-GR" sz="1600" b="1" dirty="0" smtClean="0">
                <a:solidFill>
                  <a:srgbClr val="7030A0"/>
                </a:solidFill>
              </a:rPr>
              <a:t>Αγροτικές </a:t>
            </a:r>
            <a:r>
              <a:rPr lang="el-GR" sz="1600" b="1" dirty="0" smtClean="0">
                <a:solidFill>
                  <a:srgbClr val="7030A0"/>
                </a:solidFill>
              </a:rPr>
              <a:t>εκμεταλλεύσεις</a:t>
            </a:r>
          </a:p>
          <a:p>
            <a:pPr>
              <a:buNone/>
            </a:pPr>
            <a:r>
              <a:rPr lang="el-GR" sz="1600" dirty="0" smtClean="0">
                <a:solidFill>
                  <a:srgbClr val="7030A0"/>
                </a:solidFill>
              </a:rPr>
              <a:t> </a:t>
            </a:r>
          </a:p>
          <a:p>
            <a:r>
              <a:rPr lang="el-GR" sz="1600" dirty="0" smtClean="0">
                <a:solidFill>
                  <a:srgbClr val="7030A0"/>
                </a:solidFill>
              </a:rPr>
              <a:t>Σύμφωνα με την ισχύουσα νομοθεσία, οι αιτήσεις υποβολής ζημιάς υποβάλλονται μέσω των ανταποκριτών του ΕΛΓΑ και μετά αποστέλλονται στις ΔΑΟ, για να προβούν τα κλιμάκια σε αυτοψίες και διοικητικούς ελέγχους για να είναι δυνατή η επιχορήγηση (προκαταβολή και οριστική εκκαθάριση)</a:t>
            </a:r>
          </a:p>
          <a:p>
            <a:r>
              <a:rPr lang="el-GR" sz="1600" dirty="0" smtClean="0">
                <a:solidFill>
                  <a:srgbClr val="7030A0"/>
                </a:solidFill>
              </a:rPr>
              <a:t>Μέχρι τις </a:t>
            </a:r>
            <a:r>
              <a:rPr lang="el-GR" sz="1600" dirty="0" smtClean="0">
                <a:solidFill>
                  <a:srgbClr val="7030A0"/>
                </a:solidFill>
              </a:rPr>
              <a:t>11-04-2024, στα κλιμάκια κρατικής αρωγής έχουν παραδοθεί περίπου </a:t>
            </a:r>
            <a:r>
              <a:rPr lang="el-GR" sz="1600" b="1" dirty="0" smtClean="0">
                <a:solidFill>
                  <a:srgbClr val="7030A0"/>
                </a:solidFill>
              </a:rPr>
              <a:t>37.000 αιτήσεις </a:t>
            </a:r>
            <a:r>
              <a:rPr lang="el-GR" sz="1600" dirty="0" smtClean="0">
                <a:solidFill>
                  <a:srgbClr val="7030A0"/>
                </a:solidFill>
              </a:rPr>
              <a:t>που αφορούν ζημιές σε γεωργικές γαίες, πάγιο κεφάλαιο, πρώτες ύλες και αποθηκευμένα προϊόντα, και έχουν υποβληθεί μέσω των ανταποκριτών του Οργανισμού Ελληνικών Γεωργικών Ασφαλίσεων (ΕΛΓΑ) και μέσω της διαδικασίας για την δήλωση ζημιάς σε έγγειο κεφάλαιο μέσω στις ΔΑΟ. Συνολικά, μέχρι τις 11-04-2024 </a:t>
            </a:r>
            <a:r>
              <a:rPr lang="el-GR" sz="1600" b="1" dirty="0" smtClean="0">
                <a:solidFill>
                  <a:srgbClr val="7030A0"/>
                </a:solidFill>
              </a:rPr>
              <a:t>έχουν ελεγχθεί σχεδόν 24.335 αιτήσεις (ποσοστό 65,75%).</a:t>
            </a:r>
          </a:p>
          <a:p>
            <a:pPr>
              <a:buNone/>
            </a:pPr>
            <a:endParaRPr lang="el-GR" sz="1600" dirty="0">
              <a:solidFill>
                <a:srgbClr val="7030A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el-GR" dirty="0" smtClean="0">
                <a:solidFill>
                  <a:schemeClr val="bg2">
                    <a:lumMod val="50000"/>
                  </a:schemeClr>
                </a:solidFill>
              </a:rPr>
              <a:t>ΑΠΟΖΗΜΙΩΣΕΙΣ </a:t>
            </a:r>
            <a:r>
              <a:rPr lang="en-US" dirty="0" smtClean="0">
                <a:solidFill>
                  <a:schemeClr val="bg2">
                    <a:lumMod val="50000"/>
                  </a:schemeClr>
                </a:solidFill>
              </a:rPr>
              <a:t>DANIEL</a:t>
            </a:r>
            <a:endParaRPr lang="el-GR" dirty="0">
              <a:solidFill>
                <a:schemeClr val="bg2">
                  <a:lumMod val="50000"/>
                </a:schemeClr>
              </a:solidFill>
            </a:endParaRPr>
          </a:p>
        </p:txBody>
      </p:sp>
      <p:sp>
        <p:nvSpPr>
          <p:cNvPr id="3" name="Rectangle 2"/>
          <p:cNvSpPr>
            <a:spLocks noGrp="1"/>
          </p:cNvSpPr>
          <p:nvPr>
            <p:ph sz="quarter" idx="13"/>
          </p:nvPr>
        </p:nvSpPr>
        <p:spPr>
          <a:xfrm>
            <a:off x="2195736" y="1923678"/>
            <a:ext cx="4824536" cy="2664296"/>
          </a:xfrm>
        </p:spPr>
        <p:txBody>
          <a:bodyPr>
            <a:normAutofit/>
          </a:bodyPr>
          <a:lstStyle>
            <a:extLst/>
          </a:lstStyle>
          <a:p>
            <a:pPr>
              <a:buNone/>
            </a:pPr>
            <a:r>
              <a:rPr lang="en-US" sz="1200" b="1" dirty="0" smtClean="0">
                <a:solidFill>
                  <a:srgbClr val="7030A0"/>
                </a:solidFill>
              </a:rPr>
              <a:t>	B</a:t>
            </a:r>
            <a:r>
              <a:rPr lang="el-GR" sz="1200" b="1" dirty="0" smtClean="0">
                <a:solidFill>
                  <a:srgbClr val="7030A0"/>
                </a:solidFill>
              </a:rPr>
              <a:t> </a:t>
            </a:r>
            <a:r>
              <a:rPr lang="el-GR" sz="1200" b="1" dirty="0" smtClean="0">
                <a:solidFill>
                  <a:srgbClr val="7030A0"/>
                </a:solidFill>
              </a:rPr>
              <a:t>κύκλος πρώτης αρωγής</a:t>
            </a:r>
          </a:p>
          <a:p>
            <a:r>
              <a:rPr lang="el-GR" sz="1200" dirty="0" smtClean="0">
                <a:solidFill>
                  <a:srgbClr val="7030A0"/>
                </a:solidFill>
              </a:rPr>
              <a:t>Τα κλιμάκια της πρώτης αρωγής δεν είχαν καμία αρμοδιότητα με τον α κύκλο της πρώτης αρωγής (2.000 ευρώ), η οποία χορηγήθηκε αποκλειστικά από τη </a:t>
            </a:r>
            <a:r>
              <a:rPr lang="el-GR" sz="1200" dirty="0" err="1" smtClean="0">
                <a:solidFill>
                  <a:srgbClr val="7030A0"/>
                </a:solidFill>
              </a:rPr>
              <a:t>Δνση</a:t>
            </a:r>
            <a:r>
              <a:rPr lang="el-GR" sz="1200" dirty="0" smtClean="0">
                <a:solidFill>
                  <a:srgbClr val="7030A0"/>
                </a:solidFill>
              </a:rPr>
              <a:t> Κρατικής Αρωγής του Υπουργείου.</a:t>
            </a:r>
          </a:p>
          <a:p>
            <a:r>
              <a:rPr lang="el-GR" sz="1200" dirty="0" smtClean="0">
                <a:solidFill>
                  <a:srgbClr val="7030A0"/>
                </a:solidFill>
              </a:rPr>
              <a:t>Μέσω του β κύκλου της πρώτης αρωγής, που αφορά αγροτικές εκμεταλλεύσεις και εμπορικές και βιοτεχνικές επιχειρήσεις, συνολικά για την Περιφέρεια Θεσσαλίας, έχουν υποβληθεί </a:t>
            </a:r>
            <a:r>
              <a:rPr lang="el-GR" sz="1200" b="1" dirty="0" smtClean="0">
                <a:solidFill>
                  <a:srgbClr val="7030A0"/>
                </a:solidFill>
              </a:rPr>
              <a:t>17.516 μοναδιαία ΑΦΜ</a:t>
            </a:r>
            <a:r>
              <a:rPr lang="el-GR" sz="1200" dirty="0" smtClean="0">
                <a:solidFill>
                  <a:srgbClr val="7030A0"/>
                </a:solidFill>
              </a:rPr>
              <a:t>. Από αυτές τις αιτήσεις έχει γίνει επιβεβαίωση με τη </a:t>
            </a:r>
            <a:r>
              <a:rPr lang="el-GR" sz="1200" dirty="0" err="1" smtClean="0">
                <a:solidFill>
                  <a:srgbClr val="7030A0"/>
                </a:solidFill>
              </a:rPr>
              <a:t>Δνση</a:t>
            </a:r>
            <a:r>
              <a:rPr lang="el-GR" sz="1200" dirty="0" smtClean="0">
                <a:solidFill>
                  <a:srgbClr val="7030A0"/>
                </a:solidFill>
              </a:rPr>
              <a:t> Κρατικής Αρωγής για </a:t>
            </a:r>
            <a:r>
              <a:rPr lang="el-GR" sz="1200" b="1" dirty="0" smtClean="0">
                <a:solidFill>
                  <a:srgbClr val="7030A0"/>
                </a:solidFill>
              </a:rPr>
              <a:t>8.579 ΑΦΜ (ποσοστό 48,98%)</a:t>
            </a:r>
            <a:r>
              <a:rPr lang="el-GR" sz="1200" dirty="0" smtClean="0">
                <a:solidFill>
                  <a:srgbClr val="7030A0"/>
                </a:solidFill>
              </a:rPr>
              <a:t>. Για να γίνει εκτίμηση ζημιάς και να μπορέσει να προχωρήσει η διαδικασία του β κύκλου, σύμφωνα με τη σχετική εγκύκλιο, πρέπει να ολοκληρωθεί τουλάχιστον η αυτοψία από τα κλιμάκια της κρατικής αρωγής.</a:t>
            </a:r>
            <a:endParaRPr lang="el-GR" sz="1200" dirty="0">
              <a:solidFill>
                <a:srgbClr val="7030A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el-GR" dirty="0" smtClean="0">
                <a:solidFill>
                  <a:schemeClr val="bg2">
                    <a:lumMod val="50000"/>
                  </a:schemeClr>
                </a:solidFill>
              </a:rPr>
              <a:t>ΑΠΟΖΗΜΙΩΣΕΙΣ </a:t>
            </a:r>
            <a:r>
              <a:rPr lang="en-US" dirty="0" smtClean="0">
                <a:solidFill>
                  <a:schemeClr val="bg2">
                    <a:lumMod val="50000"/>
                  </a:schemeClr>
                </a:solidFill>
              </a:rPr>
              <a:t>DANIEL</a:t>
            </a:r>
            <a:endParaRPr lang="el-GR" dirty="0">
              <a:solidFill>
                <a:schemeClr val="bg2">
                  <a:lumMod val="50000"/>
                </a:schemeClr>
              </a:solidFill>
            </a:endParaRPr>
          </a:p>
        </p:txBody>
      </p:sp>
      <p:pic>
        <p:nvPicPr>
          <p:cNvPr id="12" name="11 - Θέση περιεχομένου" descr="Screenshot 2024-04-16 132338.png"/>
          <p:cNvPicPr>
            <a:picLocks noGrp="1" noChangeAspect="1"/>
          </p:cNvPicPr>
          <p:nvPr>
            <p:ph sz="quarter" idx="13"/>
          </p:nvPr>
        </p:nvPicPr>
        <p:blipFill>
          <a:blip r:embed="rId3" cstate="print"/>
          <a:stretch>
            <a:fillRect/>
          </a:stretch>
        </p:blipFill>
        <p:spPr>
          <a:xfrm>
            <a:off x="611560" y="1347613"/>
            <a:ext cx="6840760" cy="3768871"/>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extLst/>
          </a:lstStyle>
          <a:p>
            <a:r>
              <a:rPr lang="el-GR" sz="3600" b="1" dirty="0" smtClean="0">
                <a:solidFill>
                  <a:schemeClr val="bg2">
                    <a:lumMod val="50000"/>
                  </a:schemeClr>
                </a:solidFill>
              </a:rPr>
              <a:t>ΕΡΓΑ ΚΑΙ ΠΑΡΕΜΒΑΣΕΙΣ ΑΠΟΚΑΤΑΣΤΑΣΗΣ</a:t>
            </a:r>
            <a:endParaRPr lang="el-GR" sz="3600" b="1" dirty="0">
              <a:solidFill>
                <a:schemeClr val="bg2">
                  <a:lumMod val="50000"/>
                </a:schemeClr>
              </a:solidFill>
            </a:endParaRPr>
          </a:p>
        </p:txBody>
      </p:sp>
      <p:sp>
        <p:nvSpPr>
          <p:cNvPr id="3" name="Rectangle 2"/>
          <p:cNvSpPr>
            <a:spLocks noGrp="1"/>
          </p:cNvSpPr>
          <p:nvPr>
            <p:ph sz="quarter" idx="13"/>
          </p:nvPr>
        </p:nvSpPr>
        <p:spPr>
          <a:xfrm>
            <a:off x="683568" y="1563638"/>
            <a:ext cx="3886200" cy="3200400"/>
          </a:xfrm>
        </p:spPr>
        <p:txBody>
          <a:bodyPr anchor="ctr">
            <a:normAutofit fontScale="47500" lnSpcReduction="20000"/>
          </a:bodyPr>
          <a:lstStyle>
            <a:extLst/>
          </a:lstStyle>
          <a:p>
            <a:r>
              <a:rPr lang="el-GR" sz="3200" dirty="0" smtClean="0">
                <a:solidFill>
                  <a:srgbClr val="7030A0"/>
                </a:solidFill>
              </a:rPr>
              <a:t>Η Περιφέρεια  έχει προχωρήσει ήδη σε </a:t>
            </a:r>
            <a:r>
              <a:rPr lang="el-GR" sz="3200" b="1" dirty="0" smtClean="0">
                <a:solidFill>
                  <a:srgbClr val="7030A0"/>
                </a:solidFill>
              </a:rPr>
              <a:t>προσωρινή αποκατάσταση των αναχωμάτων σε ποτάμια και ρέματα</a:t>
            </a:r>
            <a:r>
              <a:rPr lang="el-GR" sz="3200" dirty="0" smtClean="0">
                <a:solidFill>
                  <a:srgbClr val="7030A0"/>
                </a:solidFill>
              </a:rPr>
              <a:t>, για τα οποία δαπανήθηκαν περίπου 85 εκατομμύρια ευρώ.</a:t>
            </a:r>
            <a:endParaRPr lang="el-GR" sz="2800" dirty="0" smtClean="0">
              <a:solidFill>
                <a:srgbClr val="7030A0"/>
              </a:solidFill>
            </a:endParaRPr>
          </a:p>
          <a:p>
            <a:r>
              <a:rPr lang="el-GR" sz="3200" dirty="0" smtClean="0">
                <a:solidFill>
                  <a:srgbClr val="7030A0"/>
                </a:solidFill>
              </a:rPr>
              <a:t>Όμως</a:t>
            </a:r>
            <a:r>
              <a:rPr lang="el-GR" sz="3200" b="1" dirty="0" smtClean="0">
                <a:solidFill>
                  <a:srgbClr val="7030A0"/>
                </a:solidFill>
              </a:rPr>
              <a:t> έχουμε προτείνει ένα εκτεταμένο σχέδιο αποκατάστασης, καθαριότητας και διάνοιξης ποταμών και ρεμάτων</a:t>
            </a:r>
            <a:r>
              <a:rPr lang="el-GR" sz="3200" dirty="0" smtClean="0">
                <a:solidFill>
                  <a:srgbClr val="7030A0"/>
                </a:solidFill>
              </a:rPr>
              <a:t>, το οποίο είναι ύψους περίπου 550 εκατομμυρίων ευρώ Η κυβέρνηση  είδε θετικά  την πρότασή μας και πριν από περίπου μια εβδομάδα  εξασφαλίστηκε χρηματοδότηση και αμέσως μετά το Πάσχα ξεκινούν    τα έργα</a:t>
            </a:r>
            <a:endParaRPr lang="el-GR" dirty="0">
              <a:solidFill>
                <a:srgbClr val="7030A0"/>
              </a:solidFill>
            </a:endParaRPr>
          </a:p>
        </p:txBody>
      </p:sp>
      <p:sp>
        <p:nvSpPr>
          <p:cNvPr id="6" name="5 - Θέση περιεχομένου"/>
          <p:cNvSpPr>
            <a:spLocks noGrp="1"/>
          </p:cNvSpPr>
          <p:nvPr>
            <p:ph sz="quarter" idx="14"/>
          </p:nvPr>
        </p:nvSpPr>
        <p:spPr>
          <a:xfrm>
            <a:off x="4860032" y="1635646"/>
            <a:ext cx="3886200" cy="3268625"/>
          </a:xfrm>
        </p:spPr>
        <p:txBody>
          <a:bodyPr>
            <a:normAutofit fontScale="70000" lnSpcReduction="20000"/>
          </a:bodyPr>
          <a:lstStyle/>
          <a:p>
            <a:r>
              <a:rPr lang="el-GR" sz="2600" dirty="0" smtClean="0">
                <a:solidFill>
                  <a:srgbClr val="7030A0"/>
                </a:solidFill>
              </a:rPr>
              <a:t>Ολοκληρώνονται  η ολοκληρώθηκαν έργα προσωρινής αποκατάστασης όπως : η γέφυρα του </a:t>
            </a:r>
            <a:r>
              <a:rPr lang="el-GR" sz="2600" dirty="0" err="1" smtClean="0">
                <a:solidFill>
                  <a:srgbClr val="7030A0"/>
                </a:solidFill>
              </a:rPr>
              <a:t>Ροπωτού</a:t>
            </a:r>
            <a:r>
              <a:rPr lang="el-GR" sz="2600" dirty="0" smtClean="0">
                <a:solidFill>
                  <a:srgbClr val="7030A0"/>
                </a:solidFill>
              </a:rPr>
              <a:t> στα Τρίκαλα που υπέστη βλάβη από τον </a:t>
            </a:r>
            <a:r>
              <a:rPr lang="el-GR" sz="2600" dirty="0" err="1" smtClean="0">
                <a:solidFill>
                  <a:srgbClr val="7030A0"/>
                </a:solidFill>
              </a:rPr>
              <a:t>Daniel</a:t>
            </a:r>
            <a:r>
              <a:rPr lang="el-GR" sz="2600" dirty="0" smtClean="0">
                <a:solidFill>
                  <a:srgbClr val="7030A0"/>
                </a:solidFill>
              </a:rPr>
              <a:t>  και  δόθηκε ήδη στην κυκλοφορία.</a:t>
            </a:r>
          </a:p>
          <a:p>
            <a:r>
              <a:rPr lang="el-GR" sz="2600" dirty="0" smtClean="0">
                <a:solidFill>
                  <a:srgbClr val="7030A0"/>
                </a:solidFill>
              </a:rPr>
              <a:t>-Αντίστοιχες εργασίες  βρίσκονται σε  εξέλιξη σε γέφυρα στην περιοχή </a:t>
            </a:r>
            <a:r>
              <a:rPr lang="el-GR" sz="2600" b="1" dirty="0" smtClean="0">
                <a:solidFill>
                  <a:srgbClr val="7030A0"/>
                </a:solidFill>
              </a:rPr>
              <a:t>των Καλών Νερών Μαγνησίας</a:t>
            </a:r>
            <a:r>
              <a:rPr lang="el-GR" sz="2600" dirty="0" smtClean="0">
                <a:solidFill>
                  <a:srgbClr val="7030A0"/>
                </a:solidFill>
              </a:rPr>
              <a:t> και στη γέφυρα </a:t>
            </a:r>
            <a:r>
              <a:rPr lang="el-GR" sz="2600" b="1" dirty="0" smtClean="0">
                <a:solidFill>
                  <a:srgbClr val="7030A0"/>
                </a:solidFill>
              </a:rPr>
              <a:t>Ξεριά,</a:t>
            </a:r>
            <a:r>
              <a:rPr lang="el-GR" sz="2600" dirty="0" smtClean="0">
                <a:solidFill>
                  <a:srgbClr val="7030A0"/>
                </a:solidFill>
              </a:rPr>
              <a:t> στον Αλμυρό,  της </a:t>
            </a:r>
            <a:r>
              <a:rPr lang="el-GR" sz="2600" b="1" dirty="0" smtClean="0">
                <a:solidFill>
                  <a:srgbClr val="7030A0"/>
                </a:solidFill>
              </a:rPr>
              <a:t>ΠΕ Μαγνησίας</a:t>
            </a:r>
            <a:r>
              <a:rPr lang="el-GR" sz="2600" dirty="0" smtClean="0">
                <a:solidFill>
                  <a:srgbClr val="7030A0"/>
                </a:solidFill>
              </a:rPr>
              <a:t>.</a:t>
            </a:r>
            <a:r>
              <a:rPr lang="el-GR" dirty="0" smtClean="0"/>
              <a:t/>
            </a:r>
            <a:br>
              <a:rPr lang="el-GR" dirty="0" smtClean="0"/>
            </a:br>
            <a:endParaRPr lang="el-GR"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extLst/>
          </a:lstStyle>
          <a:p>
            <a:r>
              <a:rPr lang="el-GR" sz="3600" b="1" dirty="0" smtClean="0">
                <a:solidFill>
                  <a:schemeClr val="bg2">
                    <a:lumMod val="50000"/>
                  </a:schemeClr>
                </a:solidFill>
              </a:rPr>
              <a:t>ΕΡΓΑ ΚΑΙ ΠΑΡΕΜΒΑΣΕΙΣ ΑΠΟΚΑΤΑΣΤΑΣΗΣ</a:t>
            </a:r>
            <a:endParaRPr lang="el-GR" sz="3600" b="1" dirty="0">
              <a:solidFill>
                <a:schemeClr val="bg2">
                  <a:lumMod val="50000"/>
                </a:schemeClr>
              </a:solidFill>
            </a:endParaRPr>
          </a:p>
        </p:txBody>
      </p:sp>
      <p:sp>
        <p:nvSpPr>
          <p:cNvPr id="6" name="5 - Θέση περιεχομένου"/>
          <p:cNvSpPr>
            <a:spLocks noGrp="1"/>
          </p:cNvSpPr>
          <p:nvPr>
            <p:ph sz="quarter" idx="14"/>
          </p:nvPr>
        </p:nvSpPr>
        <p:spPr>
          <a:xfrm>
            <a:off x="1691680" y="1563638"/>
            <a:ext cx="6406480" cy="3268625"/>
          </a:xfrm>
        </p:spPr>
        <p:txBody>
          <a:bodyPr>
            <a:normAutofit/>
          </a:bodyPr>
          <a:lstStyle/>
          <a:p>
            <a:r>
              <a:rPr lang="el-GR" sz="1600" dirty="0" smtClean="0">
                <a:solidFill>
                  <a:srgbClr val="7030A0"/>
                </a:solidFill>
              </a:rPr>
              <a:t>Προσωρινές </a:t>
            </a:r>
            <a:r>
              <a:rPr lang="el-GR" sz="1600" dirty="0" smtClean="0">
                <a:solidFill>
                  <a:srgbClr val="7030A0"/>
                </a:solidFill>
              </a:rPr>
              <a:t>εργασίες σχεδιάζονται επίσης στην κατεστραμμένη γέφυρα της </a:t>
            </a:r>
            <a:r>
              <a:rPr lang="el-GR" sz="1600" b="1" dirty="0" err="1" smtClean="0">
                <a:solidFill>
                  <a:srgbClr val="7030A0"/>
                </a:solidFill>
              </a:rPr>
              <a:t>Αμπελειάς</a:t>
            </a:r>
            <a:r>
              <a:rPr lang="el-GR" sz="1600" b="1" dirty="0" smtClean="0">
                <a:solidFill>
                  <a:srgbClr val="7030A0"/>
                </a:solidFill>
              </a:rPr>
              <a:t> </a:t>
            </a:r>
            <a:r>
              <a:rPr lang="el-GR" sz="1600" dirty="0" smtClean="0">
                <a:solidFill>
                  <a:srgbClr val="7030A0"/>
                </a:solidFill>
              </a:rPr>
              <a:t>στα Φάρσαλα.</a:t>
            </a:r>
            <a:br>
              <a:rPr lang="el-GR" sz="1600" dirty="0" smtClean="0">
                <a:solidFill>
                  <a:srgbClr val="7030A0"/>
                </a:solidFill>
              </a:rPr>
            </a:br>
            <a:r>
              <a:rPr lang="el-GR" sz="1600" dirty="0" smtClean="0">
                <a:solidFill>
                  <a:srgbClr val="7030A0"/>
                </a:solidFill>
              </a:rPr>
              <a:t>Η Περιφέρεια </a:t>
            </a:r>
            <a:r>
              <a:rPr lang="el-GR" sz="1600" dirty="0" smtClean="0">
                <a:solidFill>
                  <a:srgbClr val="7030A0"/>
                </a:solidFill>
              </a:rPr>
              <a:t>έχει σχεδιάσει  την τοποθέτηση γέφυρας </a:t>
            </a:r>
            <a:r>
              <a:rPr lang="el-GR" sz="1600" b="1" dirty="0" smtClean="0">
                <a:solidFill>
                  <a:srgbClr val="7030A0"/>
                </a:solidFill>
              </a:rPr>
              <a:t>BALLEY στην περιοχή </a:t>
            </a:r>
            <a:r>
              <a:rPr lang="el-GR" sz="1600" b="1" dirty="0" err="1" smtClean="0">
                <a:solidFill>
                  <a:srgbClr val="7030A0"/>
                </a:solidFill>
              </a:rPr>
              <a:t>Τσίτος</a:t>
            </a:r>
            <a:r>
              <a:rPr lang="el-GR" sz="1600" dirty="0" smtClean="0">
                <a:solidFill>
                  <a:srgbClr val="7030A0"/>
                </a:solidFill>
              </a:rPr>
              <a:t> και την κατασκευή μιας νέας ενισχυμένης διάβασης ιρλανδικού τύπου στην περιοχή </a:t>
            </a:r>
            <a:r>
              <a:rPr lang="el-GR" sz="1600" b="1" dirty="0" err="1" smtClean="0">
                <a:solidFill>
                  <a:srgbClr val="7030A0"/>
                </a:solidFill>
              </a:rPr>
              <a:t>Στουρναραίικα</a:t>
            </a:r>
            <a:r>
              <a:rPr lang="el-GR" sz="1600" dirty="0" smtClean="0">
                <a:solidFill>
                  <a:srgbClr val="7030A0"/>
                </a:solidFill>
              </a:rPr>
              <a:t>. </a:t>
            </a:r>
            <a:r>
              <a:rPr lang="el-GR" dirty="0" smtClean="0"/>
              <a:t/>
            </a:r>
            <a:br>
              <a:rPr lang="el-GR" dirty="0" smtClean="0"/>
            </a:br>
            <a:endParaRPr lang="el-GR"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extLst/>
          </a:lstStyle>
          <a:p>
            <a:r>
              <a:rPr lang="el-GR" sz="3600" b="1" dirty="0" smtClean="0">
                <a:solidFill>
                  <a:schemeClr val="bg2">
                    <a:lumMod val="50000"/>
                  </a:schemeClr>
                </a:solidFill>
              </a:rPr>
              <a:t>ΕΡΓΑ ΚΑΙ ΠΑΡΕΜΒΑΣΕΙΣ ΑΠΟΚΑΤΑΣΤΑΣΗΣ</a:t>
            </a:r>
            <a:endParaRPr lang="el-GR" sz="3600" b="1" dirty="0">
              <a:solidFill>
                <a:schemeClr val="bg2">
                  <a:lumMod val="50000"/>
                </a:schemeClr>
              </a:solidFill>
            </a:endParaRPr>
          </a:p>
        </p:txBody>
      </p:sp>
      <p:sp>
        <p:nvSpPr>
          <p:cNvPr id="3" name="Rectangle 2"/>
          <p:cNvSpPr>
            <a:spLocks noGrp="1"/>
          </p:cNvSpPr>
          <p:nvPr>
            <p:ph sz="quarter" idx="13"/>
          </p:nvPr>
        </p:nvSpPr>
        <p:spPr>
          <a:xfrm>
            <a:off x="683568" y="1563638"/>
            <a:ext cx="3886200" cy="3200400"/>
          </a:xfrm>
        </p:spPr>
        <p:txBody>
          <a:bodyPr anchor="ctr">
            <a:normAutofit/>
          </a:bodyPr>
          <a:lstStyle>
            <a:extLst/>
          </a:lstStyle>
          <a:p>
            <a:r>
              <a:rPr lang="el-GR" sz="1600" b="1" dirty="0" smtClean="0">
                <a:solidFill>
                  <a:srgbClr val="7030A0"/>
                </a:solidFill>
              </a:rPr>
              <a:t>Βρίσκονται </a:t>
            </a:r>
            <a:r>
              <a:rPr lang="el-GR" sz="1600" b="1" dirty="0" smtClean="0">
                <a:solidFill>
                  <a:srgbClr val="7030A0"/>
                </a:solidFill>
              </a:rPr>
              <a:t>σε εξέλιξη εργολαβίες σε  πολλούς δήμους της Θεσσαλίας για τον καθαρισμό ρεμάτων και την αποκατάσταση των ζημιών στο </a:t>
            </a:r>
            <a:r>
              <a:rPr lang="en-US" sz="1600" b="1" dirty="0" smtClean="0">
                <a:solidFill>
                  <a:srgbClr val="7030A0"/>
                </a:solidFill>
              </a:rPr>
              <a:t>o</a:t>
            </a:r>
            <a:r>
              <a:rPr lang="el-GR" sz="1600" b="1" dirty="0" smtClean="0">
                <a:solidFill>
                  <a:srgbClr val="7030A0"/>
                </a:solidFill>
              </a:rPr>
              <a:t>δικό  δίκτυο.</a:t>
            </a:r>
            <a:endParaRPr lang="el-GR" sz="1600" dirty="0" smtClean="0">
              <a:solidFill>
                <a:srgbClr val="7030A0"/>
              </a:solidFill>
            </a:endParaRPr>
          </a:p>
          <a:p>
            <a:r>
              <a:rPr lang="el-GR" sz="1600" dirty="0" smtClean="0">
                <a:solidFill>
                  <a:srgbClr val="7030A0"/>
                </a:solidFill>
              </a:rPr>
              <a:t>Επιπλέον </a:t>
            </a:r>
            <a:r>
              <a:rPr lang="el-GR" sz="1600" dirty="0" smtClean="0">
                <a:solidFill>
                  <a:srgbClr val="7030A0"/>
                </a:solidFill>
              </a:rPr>
              <a:t>αυτών  η περιφέρεια έχει αναθέσει εργολαβίες για τη διαγράμμιση και σηματοδότηση του οδικού δικτύου και κυρίως των επικίνδυνων σημείων αυτού.</a:t>
            </a:r>
          </a:p>
          <a:p>
            <a:pPr>
              <a:buNone/>
            </a:pPr>
            <a:endParaRPr lang="el-GR" dirty="0">
              <a:solidFill>
                <a:srgbClr val="7030A0"/>
              </a:solidFill>
            </a:endParaRPr>
          </a:p>
        </p:txBody>
      </p:sp>
      <p:sp>
        <p:nvSpPr>
          <p:cNvPr id="6" name="5 - Θέση περιεχομένου"/>
          <p:cNvSpPr>
            <a:spLocks noGrp="1"/>
          </p:cNvSpPr>
          <p:nvPr>
            <p:ph sz="quarter" idx="14"/>
          </p:nvPr>
        </p:nvSpPr>
        <p:spPr>
          <a:xfrm>
            <a:off x="4860032" y="1563638"/>
            <a:ext cx="3886200" cy="3268625"/>
          </a:xfrm>
        </p:spPr>
        <p:txBody>
          <a:bodyPr>
            <a:normAutofit fontScale="92500" lnSpcReduction="10000"/>
          </a:bodyPr>
          <a:lstStyle/>
          <a:p>
            <a:r>
              <a:rPr lang="el-GR" sz="1700" dirty="0" smtClean="0">
                <a:solidFill>
                  <a:srgbClr val="7030A0"/>
                </a:solidFill>
              </a:rPr>
              <a:t>Χ</a:t>
            </a:r>
            <a:r>
              <a:rPr lang="el-GR" sz="1700" dirty="0" smtClean="0">
                <a:solidFill>
                  <a:srgbClr val="7030A0"/>
                </a:solidFill>
              </a:rPr>
              <a:t>ωρίς  </a:t>
            </a:r>
            <a:r>
              <a:rPr lang="el-GR" sz="1700" dirty="0" smtClean="0">
                <a:solidFill>
                  <a:srgbClr val="7030A0"/>
                </a:solidFill>
              </a:rPr>
              <a:t>καθυστερήσεις  οφείλουμε με κοινό προσανατολισμό  να σχεδιάσουμε τα απαιτούμενα έργα  και να βοηθήσουμε  παράλληλα τον πρωτογενή τομέα  όχι απλώς να ανακάμψει αλλά αυτή την φορά να βάλει τις βάσεις για μια παραγωγική διαδικασία με μέλλον και με  θετικό  οικονομικό και  περιβαλλοντικό αποτύπωμα.</a:t>
            </a:r>
          </a:p>
          <a:p>
            <a:pPr>
              <a:buNone/>
            </a:pPr>
            <a:r>
              <a:rPr lang="el-GR" dirty="0" smtClean="0"/>
              <a:t/>
            </a:r>
            <a:br>
              <a:rPr lang="el-GR" dirty="0" smtClean="0"/>
            </a:br>
            <a:endParaRPr lang="el-GR"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idescreenPresentatio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WidescreenPresentation</Template>
  <TotalTime>0</TotalTime>
  <Words>2169</Words>
  <Application>Microsoft Office PowerPoint</Application>
  <PresentationFormat>Προβολή στην οθόνη (16:9)</PresentationFormat>
  <Paragraphs>199</Paragraphs>
  <Slides>30</Slides>
  <Notes>30</Notes>
  <HiddenSlides>0</HiddenSlides>
  <MMClips>0</MMClips>
  <ScaleCrop>false</ScaleCrop>
  <HeadingPairs>
    <vt:vector size="4" baseType="variant">
      <vt:variant>
        <vt:lpstr>Θέμα</vt:lpstr>
      </vt:variant>
      <vt:variant>
        <vt:i4>1</vt:i4>
      </vt:variant>
      <vt:variant>
        <vt:lpstr>Τίτλοι διαφανειών</vt:lpstr>
      </vt:variant>
      <vt:variant>
        <vt:i4>30</vt:i4>
      </vt:variant>
    </vt:vector>
  </HeadingPairs>
  <TitlesOfParts>
    <vt:vector size="31" baseType="lpstr">
      <vt:lpstr>WidescreenPresentation</vt:lpstr>
      <vt:lpstr>Εκατο ΗΜΕΡΕΣ τησ νεασ περιφερειακησ αρχησ  ΤΑ ΕΡΓΑ, οι ΔΡΑΣΕΙΣ ΚΑΙ ΟΙ ΠΡΩΤΟΒΟΥΛΙΕΣ</vt:lpstr>
      <vt:lpstr>ΟΙ ΠΡΩΤΕΣ ΕΚΑΤΟ ΗΜΕΡΕΣ </vt:lpstr>
      <vt:lpstr>ΟΙ ΠΡΩΤΕΣ ΕΚΑΤΟ ΗΜΕΡΕΣ </vt:lpstr>
      <vt:lpstr>ΑΠΟΖΗΜΙΩΣΕΙΣ DANIEL</vt:lpstr>
      <vt:lpstr>ΑΠΟΖΗΜΙΩΣΕΙΣ DANIEL</vt:lpstr>
      <vt:lpstr>ΑΠΟΖΗΜΙΩΣΕΙΣ DANIEL</vt:lpstr>
      <vt:lpstr>ΕΡΓΑ ΚΑΙ ΠΑΡΕΜΒΑΣΕΙΣ ΑΠΟΚΑΤΑΣΤΑΣΗΣ</vt:lpstr>
      <vt:lpstr>ΕΡΓΑ ΚΑΙ ΠΑΡΕΜΒΑΣΕΙΣ ΑΠΟΚΑΤΑΣΤΑΣΗΣ</vt:lpstr>
      <vt:lpstr>ΕΡΓΑ ΚΑΙ ΠΑΡΕΜΒΑΣΕΙΣ ΑΠΟΚΑΤΑΣΤΑΣΗΣ</vt:lpstr>
      <vt:lpstr>ΑΓΡΟΔΙΑΤΡΟΦΙΚΟΣ ΤΟΜΕΑΣ</vt:lpstr>
      <vt:lpstr>ΑΓΡΟΔΙΑΤΡΟΦΙΚΟΣ ΤΟΜΕΑΣ</vt:lpstr>
      <vt:lpstr>ΕΣΠΑ  «ΠΡΟΓΡΑΜΜΑ ΘΕΣΣΑΛΙΑ 2021-2027» </vt:lpstr>
      <vt:lpstr>ΠΟΛΙΤΙΚΗ ΠΡΟΣΤΑΣΙΑ</vt:lpstr>
      <vt:lpstr>ΠΟΛΙΤΙΚΗ ΠΡΟΣΤΑΣΙΑ</vt:lpstr>
      <vt:lpstr>ΠΟΛΙΤΙΚΗ ΠΡΟΣΤΑΣΙΑ</vt:lpstr>
      <vt:lpstr>ΠΟΛΙΤΙΚΗ ΠΡΟΣΤΑΣΙΑ</vt:lpstr>
      <vt:lpstr>ΠΟΛΙΤΙΚΗ ΠΡΟΣΤΑΣΙΑ</vt:lpstr>
      <vt:lpstr>ΔΗΜΟΣΙΑ ΥΓΕΙΑ-ΠΡΟΝΟΙΑ –ΚΟΙΝΩΝΙΚΗ ΜΕΡΙΜΝΑ-ΕΘΕΛΟΝΤΙΣΜΟΣ</vt:lpstr>
      <vt:lpstr>ΔΗΜΟΣΙΑ ΥΓΕΙΑ-ΠΡΟΝΟΙΑ –ΚΟΙΝΩΝΙΚΗ ΜΕΡΙΜΝΑ-ΕΘΕΛΟΝΤΙΣΜΟΣ</vt:lpstr>
      <vt:lpstr>ΔΗΜΟΣΙΑ ΥΓΕΙΑ-ΠΡΟΝΟΙΑ –ΚΟΙΝΩΝΙΚΗ ΜΕΡΙΜΝΑ-ΕΘΕΛΟΝΤΙΣΜΟΣ</vt:lpstr>
      <vt:lpstr>ΔΗΜΟΣΙΑ ΥΓΕΙΑ-ΠΡΟΝΟΙΑ –ΚΟΙΝΩΝΙΚΗ ΜΕΡΙΜΝΑ-ΕΘΕΛΟΝΤΙΣΜΟΣ</vt:lpstr>
      <vt:lpstr>ΠΑΙΔΕΙΑ</vt:lpstr>
      <vt:lpstr>ΠΟΛΙΤΙΣΜΟΣ</vt:lpstr>
      <vt:lpstr>ΠΟΛΙΤΙΣΜΟΣ</vt:lpstr>
      <vt:lpstr>ΤΟΥΡΙΣΜΟΣ </vt:lpstr>
      <vt:lpstr> ΠΕΡΙΒΑΛΛΟΝ</vt:lpstr>
      <vt:lpstr> ΠΕΡΙΒΑΛΛΟΝ</vt:lpstr>
      <vt:lpstr> ΠΕΡΙΒΑΛΛΟΝ</vt:lpstr>
      <vt:lpstr>ΑΘΛΗΤΙΣΜΟΣ</vt:lpstr>
      <vt:lpstr>σαΣ ΕΥΧΑΡΙΣΤΩ ΠΟΛΥ ΓΙΑ ΤΗΝ ΠΡΟΣΟΧΗ ΣΑΣ</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2024-04-16T08:12:49Z</dcterms:created>
  <dcterms:modified xsi:type="dcterms:W3CDTF">2024-04-16T11:00:39Z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1032</vt:i4>
  </property>
  <property fmtid="{D5CDD505-2E9C-101B-9397-08002B2CF9AE}" pid="3" name="_Version">
    <vt:lpwstr>12.0.4518</vt:lpwstr>
  </property>
</Properties>
</file>