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5396" r:id="rId2"/>
    <p:sldMasterId id="2147485798" r:id="rId3"/>
  </p:sldMasterIdLst>
  <p:notesMasterIdLst>
    <p:notesMasterId r:id="rId17"/>
  </p:notesMasterIdLst>
  <p:handoutMasterIdLst>
    <p:handoutMasterId r:id="rId18"/>
  </p:handoutMasterIdLst>
  <p:sldIdLst>
    <p:sldId id="526" r:id="rId4"/>
    <p:sldId id="532" r:id="rId5"/>
    <p:sldId id="408" r:id="rId6"/>
    <p:sldId id="396" r:id="rId7"/>
    <p:sldId id="393" r:id="rId8"/>
    <p:sldId id="401" r:id="rId9"/>
    <p:sldId id="402" r:id="rId10"/>
    <p:sldId id="409" r:id="rId11"/>
    <p:sldId id="405" r:id="rId12"/>
    <p:sldId id="406" r:id="rId13"/>
    <p:sldId id="445" r:id="rId14"/>
    <p:sldId id="522" r:id="rId15"/>
    <p:sldId id="543" r:id="rId16"/>
  </p:sldIdLst>
  <p:sldSz cx="9906000" cy="6858000" type="A4"/>
  <p:notesSz cx="6669088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97CC"/>
    <a:srgbClr val="33CCFF"/>
    <a:srgbClr val="3DB1F9"/>
    <a:srgbClr val="66FFFF"/>
    <a:srgbClr val="CCFFFF"/>
    <a:srgbClr val="66CCFF"/>
    <a:srgbClr val="3E76A4"/>
    <a:srgbClr val="00A9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00" autoAdjust="0"/>
    <p:restoredTop sz="94628" autoAdjust="0"/>
  </p:normalViewPr>
  <p:slideViewPr>
    <p:cSldViewPr>
      <p:cViewPr>
        <p:scale>
          <a:sx n="75" d="100"/>
          <a:sy n="75" d="100"/>
        </p:scale>
        <p:origin x="-1866" y="-4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>
        <p:scale>
          <a:sx n="140" d="100"/>
          <a:sy n="140" d="100"/>
        </p:scale>
        <p:origin x="-1824" y="3522"/>
      </p:cViewPr>
      <p:guideLst>
        <p:guide orient="horz" pos="3121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A73806-DB02-4700-AAD7-ACBD9F0D1596}" type="datetimeFigureOut">
              <a:rPr lang="en-US"/>
              <a:pPr>
                <a:defRPr/>
              </a:pPr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0911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562BD56-044F-42A1-AF5B-F92B4A0FE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4598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8CA5E7-D508-4A8B-ADA1-E148ADD74418}" type="datetimeFigureOut">
              <a:rPr lang="en-US"/>
              <a:pPr>
                <a:defRPr/>
              </a:pPr>
              <a:t>2/18/2015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1238250"/>
            <a:ext cx="4829175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67263"/>
            <a:ext cx="5335588" cy="39004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0911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4AC01E3-B1E7-40EA-A1CB-869E833A0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355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1238250"/>
            <a:ext cx="4829175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AC01E3-B1E7-40EA-A1CB-869E833A088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27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CBA4994-C0A5-499A-A5B0-018D4533A8A3}" type="slidenum">
              <a:rPr lang="en-US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1238250"/>
            <a:ext cx="4829175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AC01E3-B1E7-40EA-A1CB-869E833A0883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27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1238250"/>
            <a:ext cx="4829175" cy="3343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AC01E3-B1E7-40EA-A1CB-869E833A088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99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Σ’ αυτό το σημείο να παρακαλέσω τον κ. Νίκο Βογιατζή, 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Διευθυντή 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>Επιχειρηματικής Ανάπτυξης και 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Τεχνολογίας του </a:t>
            </a:r>
            <a:r>
              <a:rPr lang="el-G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Corallia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α μας μιλήσει για τους όρους συμμετοχής στον 3</a:t>
            </a:r>
            <a:r>
              <a:rPr lang="el-GR" sz="16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ο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κύκλο του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egg.</a:t>
            </a:r>
            <a: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l-GR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l-GR" alt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1238250"/>
            <a:ext cx="4829175" cy="3343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l-GR" altLang="el-GR" b="1" smtClean="0"/>
              <a:t>Νίκος Βογιατζής</a:t>
            </a:r>
          </a:p>
          <a:p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invGray">
          <a:xfrm>
            <a:off x="0" y="4149791"/>
            <a:ext cx="9906000" cy="189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8591" y="4293096"/>
            <a:ext cx="6903768" cy="980150"/>
          </a:xfrm>
        </p:spPr>
        <p:txBody>
          <a:bodyPr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8591" y="5338170"/>
            <a:ext cx="6903768" cy="47483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aseline="0">
                <a:solidFill>
                  <a:srgbClr val="00B0F0"/>
                </a:solidFill>
                <a:latin typeface="Calibri Light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B8021-9CA8-47DF-803F-46CB3E83684E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673DB-6D8D-471F-8FC3-52857522B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15131" y="365125"/>
            <a:ext cx="1300163" cy="5811838"/>
          </a:xfrm>
        </p:spPr>
        <p:txBody>
          <a:bodyPr vert="eaVert"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9342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845DD-1B7F-45F9-9683-0EB9262B6434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7CE28-C1F9-497E-A5B6-3893C89A1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invGray">
          <a:xfrm>
            <a:off x="0" y="4149791"/>
            <a:ext cx="9906000" cy="1890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5" name="Picture 12" descr="egg-02.jpg"/>
          <p:cNvPicPr>
            <a:picLocks noChangeAspect="1"/>
          </p:cNvPicPr>
          <p:nvPr userDrawn="1"/>
        </p:nvPicPr>
        <p:blipFill>
          <a:blip r:embed="rId2" cstate="print"/>
          <a:srcRect l="85117" r="4880" b="80318"/>
          <a:stretch>
            <a:fillRect/>
          </a:stretch>
        </p:blipFill>
        <p:spPr bwMode="auto">
          <a:xfrm>
            <a:off x="273050" y="4581525"/>
            <a:ext cx="7429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7"/>
          <p:cNvGrpSpPr>
            <a:grpSpLocks/>
          </p:cNvGrpSpPr>
          <p:nvPr userDrawn="1"/>
        </p:nvGrpSpPr>
        <p:grpSpPr bwMode="auto">
          <a:xfrm>
            <a:off x="8266115" y="5299141"/>
            <a:ext cx="1830387" cy="650875"/>
            <a:chOff x="8265368" y="5299075"/>
            <a:chExt cx="1831330" cy="650875"/>
          </a:xfrm>
        </p:grpSpPr>
        <p:pic>
          <p:nvPicPr>
            <p:cNvPr id="7" name="Picture 8" descr="logo1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985448" y="5468938"/>
              <a:ext cx="111125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2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265368" y="5299075"/>
              <a:ext cx="749300" cy="650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16" descr="Screen Shot 2012-12-17 at 4.06.26 μ.μ..png.png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450" y="4703829"/>
            <a:ext cx="744538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8591" y="4293096"/>
            <a:ext cx="6903768" cy="980150"/>
          </a:xfrm>
        </p:spPr>
        <p:txBody>
          <a:bodyPr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Calibr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8591" y="5338170"/>
            <a:ext cx="6903768" cy="474836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aseline="0">
                <a:solidFill>
                  <a:srgbClr val="00B0F0"/>
                </a:solidFill>
                <a:latin typeface="Calibri Light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291" y="-82883"/>
            <a:ext cx="5557846" cy="1063611"/>
          </a:xfrm>
        </p:spPr>
        <p:txBody>
          <a:bodyPr/>
          <a:lstStyle>
            <a:lvl1pPr>
              <a:defRPr sz="2800" b="1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520" y="1628800"/>
            <a:ext cx="8543925" cy="4351338"/>
          </a:xfrm>
        </p:spPr>
        <p:txBody>
          <a:bodyPr/>
          <a:lstStyle>
            <a:lvl1pPr>
              <a:buClr>
                <a:srgbClr val="3DB1F9"/>
              </a:buClr>
              <a:defRPr>
                <a:latin typeface="Calibri Light" pitchFamily="34" charset="0"/>
              </a:defRPr>
            </a:lvl1pPr>
            <a:lvl2pPr>
              <a:buClr>
                <a:srgbClr val="3DB1F9"/>
              </a:buClr>
              <a:defRPr>
                <a:latin typeface="Calibri Light" pitchFamily="34" charset="0"/>
              </a:defRPr>
            </a:lvl2pPr>
            <a:lvl3pPr>
              <a:buClr>
                <a:srgbClr val="3DB1F9"/>
              </a:buClr>
              <a:defRPr>
                <a:latin typeface="Calibri Light" pitchFamily="34" charset="0"/>
              </a:defRPr>
            </a:lvl3pPr>
            <a:lvl4pPr>
              <a:buClr>
                <a:srgbClr val="3DB1F9"/>
              </a:buClr>
              <a:defRPr>
                <a:latin typeface="Calibri Light" pitchFamily="34" charset="0"/>
              </a:defRPr>
            </a:lvl4pPr>
            <a:lvl5pPr>
              <a:buClr>
                <a:srgbClr val="3DB1F9"/>
              </a:buClr>
              <a:defRPr>
                <a:latin typeface="Calibr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25ECB-0A92-4BF8-8580-D091961105FC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F1E1F-BD43-4D77-A9E1-C7481D3C8F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44" y="365126"/>
            <a:ext cx="8543925" cy="1145224"/>
          </a:xfrm>
        </p:spPr>
        <p:txBody>
          <a:bodyPr>
            <a:normAutofit/>
          </a:bodyPr>
          <a:lstStyle>
            <a:lvl1pPr>
              <a:defRPr lang="en-US" sz="3400" b="1" kern="1200" baseline="0" dirty="0">
                <a:solidFill>
                  <a:srgbClr val="00B0F0"/>
                </a:solidFill>
                <a:latin typeface="Calibri Light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44" y="1825625"/>
            <a:ext cx="4086225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8744" y="1825625"/>
            <a:ext cx="4086225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DCE13-8058-4755-8C84-E977192157EC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4E1A4-C018-4D5D-B6D1-D58AF1911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kern="1200" baseline="0" dirty="0">
                <a:solidFill>
                  <a:srgbClr val="00B0F0"/>
                </a:solidFill>
                <a:latin typeface="Calibri Light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1" y="1828800"/>
            <a:ext cx="4086225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1" y="2514679"/>
            <a:ext cx="4086225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0031" y="1828800"/>
            <a:ext cx="4086225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0031" y="2514679"/>
            <a:ext cx="4086225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208AB-3906-4891-B98A-3BF687FC9ABE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DDCD0-05DA-450B-91A8-5927935AF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baseline="0">
                <a:solidFill>
                  <a:srgbClr val="00B0F0"/>
                </a:solidFill>
                <a:latin typeface="Calibr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DF0D7-3A5C-46DE-9424-FE9911413718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1722C-B926-4AD8-9FF8-B93DA5A08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C3046-8246-4D94-A601-67FB6BD75037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8C2B7-D101-4DD6-871D-43FBF9BD2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8903" y="1524000"/>
            <a:ext cx="2786063" cy="1905000"/>
          </a:xfrm>
        </p:spPr>
        <p:txBody>
          <a:bodyPr>
            <a:normAutofit/>
          </a:bodyPr>
          <a:lstStyle>
            <a:lvl1pPr>
              <a:defRPr sz="34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685800"/>
            <a:ext cx="5200650" cy="5257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8903" y="3581400"/>
            <a:ext cx="2786063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C966F-CC9F-4B88-95A6-B59E86EAB732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E2541-2D04-4606-B97B-955DB1B21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291" y="-82883"/>
            <a:ext cx="5557846" cy="1063611"/>
          </a:xfrm>
        </p:spPr>
        <p:txBody>
          <a:bodyPr/>
          <a:lstStyle>
            <a:lvl1pPr>
              <a:defRPr sz="2800" b="1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520" y="1628800"/>
            <a:ext cx="8543925" cy="4351338"/>
          </a:xfrm>
        </p:spPr>
        <p:txBody>
          <a:bodyPr/>
          <a:lstStyle>
            <a:lvl1pPr>
              <a:buClr>
                <a:srgbClr val="3DB1F9"/>
              </a:buClr>
              <a:defRPr>
                <a:latin typeface="Calibri Light" pitchFamily="34" charset="0"/>
              </a:defRPr>
            </a:lvl1pPr>
            <a:lvl2pPr>
              <a:buClr>
                <a:srgbClr val="3DB1F9"/>
              </a:buClr>
              <a:defRPr>
                <a:latin typeface="Calibri Light" pitchFamily="34" charset="0"/>
              </a:defRPr>
            </a:lvl2pPr>
            <a:lvl3pPr>
              <a:buClr>
                <a:srgbClr val="3DB1F9"/>
              </a:buClr>
              <a:defRPr>
                <a:latin typeface="Calibri Light" pitchFamily="34" charset="0"/>
              </a:defRPr>
            </a:lvl3pPr>
            <a:lvl4pPr>
              <a:buClr>
                <a:srgbClr val="3DB1F9"/>
              </a:buClr>
              <a:defRPr>
                <a:latin typeface="Calibri Light" pitchFamily="34" charset="0"/>
              </a:defRPr>
            </a:lvl4pPr>
            <a:lvl5pPr>
              <a:buClr>
                <a:srgbClr val="3DB1F9"/>
              </a:buClr>
              <a:defRPr>
                <a:latin typeface="Calibri Ligh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2AB9-0F21-4B78-85A0-18D7DA024D7D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CC1E9-F848-4F6A-A550-DD0BCFAAA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8903" y="1527048"/>
            <a:ext cx="2786063" cy="1901952"/>
          </a:xfrm>
        </p:spPr>
        <p:txBody>
          <a:bodyPr>
            <a:normAutofit/>
          </a:bodyPr>
          <a:lstStyle>
            <a:lvl1pPr>
              <a:defRPr sz="34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1036" y="685800"/>
            <a:ext cx="5200650" cy="5257800"/>
          </a:xfrm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8903" y="3581400"/>
            <a:ext cx="2786063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F4624-5DE4-42E4-BDF8-F99D421F56DC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01CDF-B82C-47E4-85D5-292780EE7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4984E-24A0-4816-85C9-9DDAA3549A01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C70C6-3D7B-46A8-9066-7325FC266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15131" y="365125"/>
            <a:ext cx="1300163" cy="5811838"/>
          </a:xfrm>
        </p:spPr>
        <p:txBody>
          <a:bodyPr vert="eaVert"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9342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2AAD7-666D-42A9-B07E-6B188C1E4E71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9B0CA-C367-4A42-B2FC-3DF826E7F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98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4CC39ED-4AD1-4825-BD88-14C545E29DB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BA143925-BE8D-482A-85AD-BBAAE2E618D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7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4A992018-15DF-4E47-A4B8-E255AB52E7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62B60AC7-C978-4D81-9B67-EEC7DB2872D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10D1316-C2E9-4DD7-973B-ACC6E08F6C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29910C41-1DBB-4419-9AE7-7777244230A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79728340-B6C0-404F-BDA5-18D516AAC71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12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EFF13DD9-6B29-4B5D-8F50-B95EFC84DEC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D6DE9618-98C7-4074-BA17-0FA15A203AB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D767FA9-FFBB-4858-B861-77B90B4CE05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711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711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55FADB19-4AE6-46CA-A525-03C6A07C1D9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44" y="365126"/>
            <a:ext cx="8543925" cy="1145224"/>
          </a:xfrm>
        </p:spPr>
        <p:txBody>
          <a:bodyPr>
            <a:normAutofit/>
          </a:bodyPr>
          <a:lstStyle>
            <a:lvl1pPr>
              <a:defRPr lang="en-US" sz="3400" b="1" kern="1200" baseline="0" dirty="0">
                <a:solidFill>
                  <a:srgbClr val="00B0F0"/>
                </a:solidFill>
                <a:latin typeface="Calibri Light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44" y="1825625"/>
            <a:ext cx="4086225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8744" y="1825625"/>
            <a:ext cx="4086225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53E81-BCFB-4DF6-93D5-6D76BD81E6E4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F80D7-F760-458D-97AB-A269D575D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400" b="1" kern="1200" baseline="0" dirty="0">
                <a:solidFill>
                  <a:srgbClr val="00B0F0"/>
                </a:solidFill>
                <a:latin typeface="Calibri Light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1" y="1828800"/>
            <a:ext cx="4086225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1" y="2514679"/>
            <a:ext cx="4086225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0031" y="1828800"/>
            <a:ext cx="4086225" cy="685800"/>
          </a:xfrm>
        </p:spPr>
        <p:txBody>
          <a:bodyPr anchor="ctr">
            <a:normAutofit/>
          </a:bodyPr>
          <a:lstStyle>
            <a:lvl1pPr marL="0" indent="0">
              <a:spcBef>
                <a:spcPts val="100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0031" y="2514679"/>
            <a:ext cx="4086225" cy="36750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7875C-ACF8-4AA7-A855-F89B928A46C3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0792C-A861-4CBD-A877-FC67459AA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baseline="0">
                <a:solidFill>
                  <a:srgbClr val="00B0F0"/>
                </a:solidFill>
                <a:latin typeface="Calibri Light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40264-3014-475C-8CC8-E67DC91ECF2E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4068B-51E2-4198-A798-1FA66BF18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6D73B-14E4-4727-B6B7-F3F65312A0E2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77B2D-AD06-4369-9BBD-DFF167E9F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8903" y="1524000"/>
            <a:ext cx="2786063" cy="1905000"/>
          </a:xfrm>
        </p:spPr>
        <p:txBody>
          <a:bodyPr>
            <a:normAutofit/>
          </a:bodyPr>
          <a:lstStyle>
            <a:lvl1pPr>
              <a:defRPr sz="34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685800"/>
            <a:ext cx="5200650" cy="5257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8903" y="3581400"/>
            <a:ext cx="2786063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338F5-F29E-4927-9A0B-1DC588AE271C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A78DB-10DF-4D8A-81E4-F3664D77B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8903" y="1527048"/>
            <a:ext cx="2786063" cy="1901952"/>
          </a:xfrm>
        </p:spPr>
        <p:txBody>
          <a:bodyPr>
            <a:normAutofit/>
          </a:bodyPr>
          <a:lstStyle>
            <a:lvl1pPr>
              <a:defRPr sz="34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1036" y="685800"/>
            <a:ext cx="5200650" cy="5257800"/>
          </a:xfrm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8903" y="3581400"/>
            <a:ext cx="2786063" cy="182880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834FD-7E61-461F-906A-A928B065B740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D7FD9-D599-4D5C-8E6E-27BFF2B82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invGray">
          <a:xfrm>
            <a:off x="0" y="6308791"/>
            <a:ext cx="9906000" cy="576263"/>
          </a:xfrm>
          <a:prstGeom prst="rect">
            <a:avLst/>
          </a:prstGeom>
          <a:solidFill>
            <a:srgbClr val="00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7228" y="-196850"/>
            <a:ext cx="854392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1826" y="1628775"/>
            <a:ext cx="8543925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08778" y="6524625"/>
            <a:ext cx="760413" cy="230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273AD9-BE4E-412F-9203-B490A3DDE6C4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025" y="6524625"/>
            <a:ext cx="6332538" cy="230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0224" y="6521450"/>
            <a:ext cx="363537" cy="230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bg1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D3F61E3-B495-433D-AA6F-2046415AB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"/>
          <p:cNvGrpSpPr>
            <a:grpSpLocks/>
          </p:cNvGrpSpPr>
          <p:nvPr userDrawn="1"/>
        </p:nvGrpSpPr>
        <p:grpSpPr bwMode="auto">
          <a:xfrm>
            <a:off x="8266113" y="6237354"/>
            <a:ext cx="1828800" cy="650875"/>
            <a:chOff x="8236148" y="6237288"/>
            <a:chExt cx="1829420" cy="650875"/>
          </a:xfrm>
        </p:grpSpPr>
        <p:pic>
          <p:nvPicPr>
            <p:cNvPr id="1034" name="Picture 11" descr="logo1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8954318" y="6399213"/>
              <a:ext cx="111125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8236148" y="6237288"/>
              <a:ext cx="749300" cy="650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3" name="Picture 10" descr="C:\Users\gvrachnis\Desktop\EGG\EGG Logos\small\logo egg-06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13649" y="44516"/>
            <a:ext cx="2592387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932" r:id="rId1"/>
    <p:sldLayoutId id="2147485876" r:id="rId2"/>
    <p:sldLayoutId id="2147485933" r:id="rId3"/>
    <p:sldLayoutId id="2147485877" r:id="rId4"/>
    <p:sldLayoutId id="2147485878" r:id="rId5"/>
    <p:sldLayoutId id="2147485879" r:id="rId6"/>
    <p:sldLayoutId id="2147485880" r:id="rId7"/>
    <p:sldLayoutId id="2147485881" r:id="rId8"/>
    <p:sldLayoutId id="2147485882" r:id="rId9"/>
    <p:sldLayoutId id="2147485883" r:id="rId10"/>
    <p:sldLayoutId id="2147485884" r:id="rId11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rgbClr val="00B0F0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rgbClr val="3DB1F9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rgbClr val="3DB1F9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3DB1F9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3DB1F9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3DB1F9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invGray">
          <a:xfrm>
            <a:off x="0" y="6308791"/>
            <a:ext cx="9906000" cy="576263"/>
          </a:xfrm>
          <a:prstGeom prst="rect">
            <a:avLst/>
          </a:prstGeom>
          <a:solidFill>
            <a:srgbClr val="00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171" name="Title Placeholder 1"/>
          <p:cNvSpPr>
            <a:spLocks noGrp="1"/>
          </p:cNvSpPr>
          <p:nvPr>
            <p:ph type="title"/>
          </p:nvPr>
        </p:nvSpPr>
        <p:spPr bwMode="auto">
          <a:xfrm>
            <a:off x="657228" y="-196850"/>
            <a:ext cx="854392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717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1826" y="1628775"/>
            <a:ext cx="8543925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08778" y="6524625"/>
            <a:ext cx="760413" cy="230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FFFFFF">
                    <a:lumMod val="40000"/>
                    <a:lumOff val="6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BBAB27AC-0147-4F02-AF7B-26C58E9A8A9D}" type="datetime1">
              <a:rPr lang="en-US"/>
              <a:pPr>
                <a:defRPr/>
              </a:pPr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025" y="6524625"/>
            <a:ext cx="6332538" cy="230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FFFFFF">
                    <a:lumMod val="40000"/>
                    <a:lumOff val="6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0224" y="6521450"/>
            <a:ext cx="363537" cy="2301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rgbClr val="FFFFFF">
                    <a:lumMod val="40000"/>
                    <a:lumOff val="60000"/>
                  </a:srgbClr>
                </a:solidFill>
                <a:latin typeface="+mn-lt"/>
              </a:defRPr>
            </a:lvl1pPr>
          </a:lstStyle>
          <a:p>
            <a:pPr>
              <a:defRPr/>
            </a:pPr>
            <a:fld id="{CEC7E138-6E85-4AE4-B50C-FE374BF59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6" name="Group 1"/>
          <p:cNvGrpSpPr>
            <a:grpSpLocks/>
          </p:cNvGrpSpPr>
          <p:nvPr userDrawn="1"/>
        </p:nvGrpSpPr>
        <p:grpSpPr bwMode="auto">
          <a:xfrm>
            <a:off x="8266113" y="6237354"/>
            <a:ext cx="1828800" cy="650875"/>
            <a:chOff x="8236148" y="6237288"/>
            <a:chExt cx="1829420" cy="650875"/>
          </a:xfrm>
        </p:grpSpPr>
        <p:pic>
          <p:nvPicPr>
            <p:cNvPr id="7177" name="Picture 11" descr="logo1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8954318" y="6399213"/>
              <a:ext cx="111125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8236148" y="6237288"/>
              <a:ext cx="749300" cy="650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60" r:id="rId1"/>
    <p:sldLayoutId id="2147485914" r:id="rId2"/>
    <p:sldLayoutId id="2147485961" r:id="rId3"/>
    <p:sldLayoutId id="2147485915" r:id="rId4"/>
    <p:sldLayoutId id="2147485916" r:id="rId5"/>
    <p:sldLayoutId id="2147485917" r:id="rId6"/>
    <p:sldLayoutId id="2147485918" r:id="rId7"/>
    <p:sldLayoutId id="2147485919" r:id="rId8"/>
    <p:sldLayoutId id="2147485920" r:id="rId9"/>
    <p:sldLayoutId id="2147485921" r:id="rId10"/>
    <p:sldLayoutId id="2147485922" r:id="rId11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rgbClr val="00B0F0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B0F0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400">
          <a:solidFill>
            <a:srgbClr val="00B0F0"/>
          </a:solidFill>
          <a:latin typeface="Century Schoolbook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rgbClr val="3DB1F9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rgbClr val="3DB1F9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3DB1F9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3DB1F9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3DB1F9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l-GR" smtClean="0"/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41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3B17795E-50A0-4115-A5EF-B5BCAADC803D}" type="datetimeFigureOut">
              <a:rPr lang="el-GR"/>
              <a:pPr>
                <a:defRPr/>
              </a:pPr>
              <a:t>18/2/2015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416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41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1BDF495-9099-4023-AF26-72F3CA58ABB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64" r:id="rId1"/>
    <p:sldLayoutId id="2147485965" r:id="rId2"/>
    <p:sldLayoutId id="2147485966" r:id="rId3"/>
    <p:sldLayoutId id="2147485967" r:id="rId4"/>
    <p:sldLayoutId id="2147485968" r:id="rId5"/>
    <p:sldLayoutId id="2147485969" r:id="rId6"/>
    <p:sldLayoutId id="2147485970" r:id="rId7"/>
    <p:sldLayoutId id="2147485971" r:id="rId8"/>
    <p:sldLayoutId id="2147485972" r:id="rId9"/>
    <p:sldLayoutId id="2147485973" r:id="rId10"/>
    <p:sldLayoutId id="21474859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6284" y="836778"/>
            <a:ext cx="6339052" cy="414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6563" name="Picture 4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8749" y="5344065"/>
            <a:ext cx="1653381" cy="1325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4" name="Picture 5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37012" y="5733470"/>
            <a:ext cx="2267273" cy="81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Content Placeholder 2"/>
          <p:cNvSpPr>
            <a:spLocks noGrp="1"/>
          </p:cNvSpPr>
          <p:nvPr>
            <p:ph idx="1"/>
          </p:nvPr>
        </p:nvSpPr>
        <p:spPr>
          <a:xfrm>
            <a:off x="657227" y="1598620"/>
            <a:ext cx="7968183" cy="4351337"/>
          </a:xfrm>
        </p:spPr>
        <p:txBody>
          <a:bodyPr/>
          <a:lstStyle/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Οι επιχειρηματικές ομάδες απολαμβάνουν τις παροχές του Προγράμματος για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συνολικά 12 μήνες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, έναντι συμβολικού ποσού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1 (ένα)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ευρώ την ημέρα. </a:t>
            </a: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Το συνολικό ποσό που συγκεντρώνεται προσφέρεται ως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δωρεά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στο τέλος του Προγράμματος σε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φιλανθρωπικό ίδρυμα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της επιλογής των επιχειρηματικών ομάδων, σε πλαίσιο ΕΚΕ.</a:t>
            </a:r>
            <a:endParaRPr lang="en-US" altLang="el-GR" sz="1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Οι επιχειρήσεις διατηρούν στο ακέραιο τα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πνευματικά δικαιώματα των επιχειρηματικών σχεδίων τους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και των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αποτελεσμάτων τους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28600" lvl="1" indent="0" algn="just">
              <a:buClr>
                <a:srgbClr val="00A9E1"/>
              </a:buClr>
              <a:buNone/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lvl="1" algn="just">
              <a:buClr>
                <a:srgbClr val="00A9E1"/>
              </a:buClr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lvl="1" algn="just">
              <a:buClr>
                <a:srgbClr val="00A9E1"/>
              </a:buClr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403" name="Slide Number Placeholder 4"/>
          <p:cNvSpPr txBox="1">
            <a:spLocks noGrp="1"/>
          </p:cNvSpPr>
          <p:nvPr/>
        </p:nvSpPr>
        <p:spPr bwMode="auto">
          <a:xfrm>
            <a:off x="230224" y="6521450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A26491DD-C7E8-4989-BB61-D2A7FC9FAF70}" type="slidenum">
              <a:rPr lang="en-US" altLang="el-GR" sz="1000">
                <a:solidFill>
                  <a:srgbClr val="FFFFFF"/>
                </a:solidFill>
              </a:rPr>
              <a:pPr algn="r"/>
              <a:t>10</a:t>
            </a:fld>
            <a:endParaRPr lang="en-US" altLang="el-GR" sz="1000">
              <a:solidFill>
                <a:srgbClr val="FFFFFF"/>
              </a:solidFill>
            </a:endParaRPr>
          </a:p>
        </p:txBody>
      </p:sp>
      <p:sp>
        <p:nvSpPr>
          <p:cNvPr id="102404" name="Title 1"/>
          <p:cNvSpPr txBox="1">
            <a:spLocks/>
          </p:cNvSpPr>
          <p:nvPr/>
        </p:nvSpPr>
        <p:spPr bwMode="auto">
          <a:xfrm>
            <a:off x="585793" y="-171450"/>
            <a:ext cx="854392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lnSpc>
                <a:spcPct val="90000"/>
              </a:lnSpc>
            </a:pPr>
            <a:r>
              <a:rPr lang="el-GR" altLang="el-GR" sz="2800" b="1">
                <a:solidFill>
                  <a:srgbClr val="00B0F0"/>
                </a:solidFill>
                <a:latin typeface="Calibri" pitchFamily="34" charset="0"/>
              </a:rPr>
              <a:t>Συμμετοχή </a:t>
            </a:r>
            <a:r>
              <a:rPr lang="el-GR" altLang="el-GR" sz="2800">
                <a:solidFill>
                  <a:srgbClr val="00B0F0"/>
                </a:solidFill>
                <a:latin typeface="Calibri" pitchFamily="34" charset="0"/>
              </a:rPr>
              <a:t>(2/2)</a:t>
            </a:r>
            <a:endParaRPr lang="el-GR" altLang="el-GR" sz="280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>
          <a:xfrm>
            <a:off x="631826" y="-171450"/>
            <a:ext cx="8543925" cy="1144588"/>
          </a:xfrm>
        </p:spPr>
        <p:txBody>
          <a:bodyPr/>
          <a:lstStyle/>
          <a:p>
            <a:r>
              <a:rPr lang="el-GR" altLang="el-GR" dirty="0" smtClean="0"/>
              <a:t>Χρονοδιάγραμμα 3</a:t>
            </a:r>
            <a:r>
              <a:rPr lang="el-GR" altLang="el-GR" baseline="30000" dirty="0" smtClean="0"/>
              <a:t>ου</a:t>
            </a:r>
            <a:r>
              <a:rPr lang="el-GR" altLang="el-GR" dirty="0" smtClean="0"/>
              <a:t> κύκλου</a:t>
            </a:r>
            <a:endParaRPr lang="en-US" altLang="el-GR" dirty="0" smtClean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20" y="1557343"/>
            <a:ext cx="8928100" cy="43513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l-GR" b="1" dirty="0" smtClean="0">
                <a:latin typeface="Calibri" pitchFamily="34" charset="0"/>
                <a:cs typeface="Calibri" pitchFamily="34" charset="0"/>
              </a:rPr>
              <a:t>Open day</a:t>
            </a:r>
            <a:r>
              <a:rPr lang="el-GR" altLang="el-GR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altLang="el-GR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Πέμπτη, 26 Φεβρουαρίου, 18:00-20:00, κτήριο </a:t>
            </a:r>
            <a:r>
              <a:rPr lang="el-GR" altLang="el-GR" dirty="0" err="1" smtClean="0">
                <a:latin typeface="Calibri" pitchFamily="34" charset="0"/>
                <a:cs typeface="Calibri" pitchFamily="34" charset="0"/>
              </a:rPr>
              <a:t>egg</a:t>
            </a:r>
            <a:endParaRPr lang="en-US" altLang="el-GR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</a:pPr>
            <a:r>
              <a:rPr lang="el-GR" altLang="el-GR" b="1" dirty="0" smtClean="0">
                <a:latin typeface="Calibri" pitchFamily="34" charset="0"/>
                <a:cs typeface="Calibri" pitchFamily="34" charset="0"/>
              </a:rPr>
              <a:t>Καταληκτική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altLang="el-GR" b="1" dirty="0" smtClean="0">
                <a:latin typeface="Calibri" pitchFamily="34" charset="0"/>
                <a:cs typeface="Calibri" pitchFamily="34" charset="0"/>
              </a:rPr>
              <a:t>ημερομηνία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 υποβολής αιτήσεων / </a:t>
            </a:r>
            <a:r>
              <a:rPr lang="el-GR" altLang="el-GR" dirty="0" err="1" smtClean="0">
                <a:latin typeface="Calibri" pitchFamily="34" charset="0"/>
                <a:cs typeface="Calibri" pitchFamily="34" charset="0"/>
              </a:rPr>
              <a:t>επιχ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. σχεδίων:</a:t>
            </a:r>
          </a:p>
          <a:p>
            <a:pPr>
              <a:buFont typeface="Arial" charset="0"/>
              <a:buNone/>
            </a:pPr>
            <a:r>
              <a:rPr lang="en-US" alt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		</a:t>
            </a:r>
            <a:r>
              <a:rPr lang="el-GR" alt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	</a:t>
            </a:r>
            <a:r>
              <a:rPr lang="el-GR" altLang="el-G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Τρίτη, 31 Μαρτίου 2015, 15:00 ώρα Ελλάδος</a:t>
            </a:r>
            <a:endParaRPr lang="el-GR" altLang="el-GR" dirty="0" smtClean="0">
              <a:latin typeface="Calibri" pitchFamily="34" charset="0"/>
              <a:cs typeface="Calibri" pitchFamily="34" charset="0"/>
            </a:endParaRPr>
          </a:p>
          <a:p>
            <a:r>
              <a:rPr lang="el-GR" altLang="el-GR" b="1" dirty="0" smtClean="0">
                <a:latin typeface="Calibri" pitchFamily="34" charset="0"/>
                <a:cs typeface="Calibri" pitchFamily="34" charset="0"/>
              </a:rPr>
              <a:t>Αξιολόγηση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 αιτήσεων/επιχειρηματικών σχεδίων: </a:t>
            </a:r>
          </a:p>
          <a:p>
            <a:pPr>
              <a:buFont typeface="Arial" charset="0"/>
              <a:buNone/>
            </a:pPr>
            <a:r>
              <a:rPr lang="en-US" altLang="el-G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		</a:t>
            </a:r>
            <a:r>
              <a:rPr lang="el-GR" altLang="el-G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	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Απρίλιος – Μάιος 2015</a:t>
            </a:r>
          </a:p>
          <a:p>
            <a:r>
              <a:rPr lang="el-GR" altLang="el-GR" b="1" dirty="0" smtClean="0">
                <a:latin typeface="Calibri" pitchFamily="34" charset="0"/>
                <a:cs typeface="Calibri" pitchFamily="34" charset="0"/>
              </a:rPr>
              <a:t>Έναρξη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altLang="el-GR" b="1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l-GR" altLang="el-GR" b="1" baseline="30000" dirty="0" smtClean="0">
                <a:latin typeface="Calibri" pitchFamily="34" charset="0"/>
                <a:cs typeface="Calibri" pitchFamily="34" charset="0"/>
              </a:rPr>
              <a:t>ου</a:t>
            </a:r>
            <a:r>
              <a:rPr lang="el-GR" altLang="el-GR" b="1" dirty="0" smtClean="0">
                <a:latin typeface="Calibri" pitchFamily="34" charset="0"/>
                <a:cs typeface="Calibri" pitchFamily="34" charset="0"/>
              </a:rPr>
              <a:t> κύκλου 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του Προγράμματος: </a:t>
            </a:r>
          </a:p>
          <a:p>
            <a:pPr>
              <a:buFont typeface="Arial" charset="0"/>
              <a:buNone/>
            </a:pPr>
            <a:r>
              <a:rPr lang="en-US" altLang="el-G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		</a:t>
            </a:r>
            <a:r>
              <a:rPr lang="el-GR" altLang="el-G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Calibri" pitchFamily="34" charset="0"/>
              </a:rPr>
              <a:t>	</a:t>
            </a:r>
            <a:r>
              <a:rPr lang="el-GR" altLang="el-GR" dirty="0" smtClean="0">
                <a:latin typeface="Calibri" pitchFamily="34" charset="0"/>
                <a:cs typeface="Calibri" pitchFamily="34" charset="0"/>
              </a:rPr>
              <a:t>Ιούνιος 2015</a:t>
            </a:r>
          </a:p>
        </p:txBody>
      </p:sp>
      <p:sp>
        <p:nvSpPr>
          <p:cNvPr id="103428" name="Slide Number Placeholder 4"/>
          <p:cNvSpPr txBox="1">
            <a:spLocks noGrp="1"/>
          </p:cNvSpPr>
          <p:nvPr/>
        </p:nvSpPr>
        <p:spPr bwMode="auto">
          <a:xfrm>
            <a:off x="230224" y="6521450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C50E80B-9570-4DBF-B046-65B4C97BF01E}" type="slidenum">
              <a:rPr lang="en-US" altLang="el-GR" sz="1000">
                <a:solidFill>
                  <a:srgbClr val="FFFFFF"/>
                </a:solidFill>
              </a:rPr>
              <a:pPr algn="r"/>
              <a:t>11</a:t>
            </a:fld>
            <a:endParaRPr lang="en-US" altLang="el-GR" sz="10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6" name="Picture 4" descr="C:\Users\gvrachnis\Desktop\EGG\Photos\1405059_244383025718747_1543149969_o.jpg"/>
          <p:cNvPicPr>
            <a:picLocks noChangeAspect="1" noChangeArrowheads="1"/>
          </p:cNvPicPr>
          <p:nvPr/>
        </p:nvPicPr>
        <p:blipFill>
          <a:blip r:embed="rId3" cstate="print"/>
          <a:srcRect l="3294" r="671" b="2556"/>
          <a:stretch>
            <a:fillRect/>
          </a:stretch>
        </p:blipFill>
        <p:spPr bwMode="auto">
          <a:xfrm>
            <a:off x="-15875" y="-26988"/>
            <a:ext cx="9943610" cy="6768356"/>
          </a:xfrm>
          <a:prstGeom prst="rect">
            <a:avLst/>
          </a:prstGeom>
          <a:noFill/>
          <a:ln w="9525">
            <a:solidFill>
              <a:srgbClr val="33CCFF"/>
            </a:solidFill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00025" y="6524625"/>
            <a:ext cx="6332538" cy="230188"/>
          </a:xfrm>
        </p:spPr>
        <p:txBody>
          <a:bodyPr/>
          <a:lstStyle/>
          <a:p>
            <a:pPr algn="l">
              <a:defRPr/>
            </a:pPr>
            <a:fld id="{30A14F9C-141A-4D48-8AC2-2AC794545CF5}" type="slidenum">
              <a:rPr lang="en-US" smtClean="0"/>
              <a:pPr algn="l">
                <a:defRPr/>
              </a:pPr>
              <a:t>12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000013" y="4509120"/>
            <a:ext cx="3529087" cy="513152"/>
          </a:xfrm>
          <a:solidFill>
            <a:srgbClr val="0097CC"/>
          </a:solidFill>
        </p:spPr>
        <p:txBody>
          <a:bodyPr/>
          <a:lstStyle/>
          <a:p>
            <a:pPr algn="ctr"/>
            <a:r>
              <a:rPr lang="el-GR" altLang="el-GR" dirty="0" smtClean="0">
                <a:solidFill>
                  <a:schemeClr val="bg1"/>
                </a:solidFill>
              </a:rPr>
              <a:t>Ευχαριστούμε</a:t>
            </a:r>
            <a:endParaRPr lang="en-US" altLang="el-G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6284" y="836778"/>
            <a:ext cx="6339052" cy="4147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6563" name="Picture 4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8749" y="5344065"/>
            <a:ext cx="1653381" cy="1325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4" name="Picture 5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37012" y="5733470"/>
            <a:ext cx="2267273" cy="814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3082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C:\Users\gvrachnis\Desktop\EGG\Photos\IMG_4642.jpg"/>
          <p:cNvPicPr>
            <a:picLocks noChangeAspect="1" noChangeArrowheads="1"/>
          </p:cNvPicPr>
          <p:nvPr/>
        </p:nvPicPr>
        <p:blipFill rotWithShape="1">
          <a:blip r:embed="rId3" cstate="print"/>
          <a:srcRect l="2120" r="2602" b="9664"/>
          <a:stretch/>
        </p:blipFill>
        <p:spPr bwMode="auto">
          <a:xfrm>
            <a:off x="-15552" y="704120"/>
            <a:ext cx="8529229" cy="5389176"/>
          </a:xfrm>
          <a:prstGeom prst="rect">
            <a:avLst/>
          </a:prstGeom>
          <a:noFill/>
          <a:ln w="9525">
            <a:solidFill>
              <a:srgbClr val="33CCFF"/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817131" y="3501008"/>
            <a:ext cx="3788217" cy="646331"/>
          </a:xfrm>
          <a:prstGeom prst="rect">
            <a:avLst/>
          </a:prstGeom>
          <a:solidFill>
            <a:srgbClr val="0097CC"/>
          </a:solidFill>
        </p:spPr>
        <p:txBody>
          <a:bodyPr wrap="none" rtlCol="0">
            <a:spAutoFit/>
          </a:bodyPr>
          <a:lstStyle/>
          <a:p>
            <a:pPr algn="ctr"/>
            <a:r>
              <a:rPr lang="el-GR" altLang="el-GR" b="1" dirty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Συνέντευξη </a:t>
            </a:r>
            <a:r>
              <a:rPr lang="el-GR" altLang="el-GR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Τύπου</a:t>
            </a:r>
            <a:endParaRPr lang="el-GR" altLang="el-GR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l-GR" altLang="el-GR" dirty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Προκήρυξη 3</a:t>
            </a:r>
            <a:r>
              <a:rPr lang="el-GR" altLang="el-GR" baseline="30000" dirty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ου</a:t>
            </a:r>
            <a:r>
              <a:rPr lang="el-GR" altLang="el-GR" dirty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κύκλου Προγράμματος</a:t>
            </a:r>
            <a:endParaRPr lang="en-US" altLang="el-GR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09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:wipe/>
      </p:transition>
    </mc:Choice>
    <mc:Fallback xmlns="">
      <p:transition spd="slow" advTm="40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 idx="4294967295"/>
          </p:nvPr>
        </p:nvSpPr>
        <p:spPr>
          <a:xfrm>
            <a:off x="188949" y="1997075"/>
            <a:ext cx="7572375" cy="1144588"/>
          </a:xfrm>
        </p:spPr>
        <p:txBody>
          <a:bodyPr/>
          <a:lstStyle/>
          <a:p>
            <a:pPr algn="ctr" eaLnBrk="1" hangingPunct="1"/>
            <a:r>
              <a:rPr lang="el-GR" altLang="el-GR" dirty="0" smtClean="0"/>
              <a:t>Φάση «</a:t>
            </a:r>
            <a:r>
              <a:rPr lang="en-US" altLang="el-GR" dirty="0" smtClean="0"/>
              <a:t>enter</a:t>
            </a:r>
            <a:r>
              <a:rPr lang="el-GR" altLang="el-GR" dirty="0" smtClean="0"/>
              <a:t>»</a:t>
            </a:r>
            <a:r>
              <a:rPr lang="en-US" altLang="el-GR" dirty="0" smtClean="0"/>
              <a:t> – </a:t>
            </a:r>
            <a:r>
              <a:rPr lang="el-GR" altLang="el-GR" dirty="0" smtClean="0"/>
              <a:t>Υποβολή Αίτησης</a:t>
            </a:r>
            <a:endParaRPr lang="en-US" altLang="el-GR" dirty="0" smtClean="0"/>
          </a:p>
        </p:txBody>
      </p:sp>
      <p:sp>
        <p:nvSpPr>
          <p:cNvPr id="95235" name="Slide Number Placeholder 2"/>
          <p:cNvSpPr txBox="1">
            <a:spLocks noGrp="1"/>
          </p:cNvSpPr>
          <p:nvPr/>
        </p:nvSpPr>
        <p:spPr bwMode="auto">
          <a:xfrm>
            <a:off x="230224" y="6524625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7D3DA8F-1C2C-4392-BABF-A94EAEA19C41}" type="slidenum">
              <a:rPr lang="en-US" altLang="el-GR" sz="1000">
                <a:solidFill>
                  <a:srgbClr val="FFFFFF"/>
                </a:solidFill>
              </a:rPr>
              <a:pPr algn="r"/>
              <a:t>3</a:t>
            </a:fld>
            <a:endParaRPr lang="en-US" altLang="el-GR" sz="10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>
          <a:xfrm>
            <a:off x="631826" y="-171450"/>
            <a:ext cx="8543925" cy="1144588"/>
          </a:xfrm>
        </p:spPr>
        <p:txBody>
          <a:bodyPr/>
          <a:lstStyle/>
          <a:p>
            <a:r>
              <a:rPr lang="el-GR" altLang="el-GR" dirty="0" smtClean="0"/>
              <a:t>Όροι Συμμετοχής </a:t>
            </a:r>
            <a:r>
              <a:rPr lang="el-GR" altLang="el-GR" b="0" dirty="0" smtClean="0"/>
              <a:t>(1/2)</a:t>
            </a:r>
            <a:endParaRPr lang="el-GR" altLang="el-GR" b="0" dirty="0" smtClean="0">
              <a:solidFill>
                <a:schemeClr val="tx2"/>
              </a:solidFill>
            </a:endParaRPr>
          </a:p>
        </p:txBody>
      </p:sp>
      <p:sp>
        <p:nvSpPr>
          <p:cNvPr id="96259" name="Slide Number Placeholder 4"/>
          <p:cNvSpPr txBox="1">
            <a:spLocks noGrp="1"/>
          </p:cNvSpPr>
          <p:nvPr/>
        </p:nvSpPr>
        <p:spPr bwMode="auto">
          <a:xfrm>
            <a:off x="230224" y="6521450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52094E45-81FD-4A2E-ABEA-A7EE504B5852}" type="slidenum">
              <a:rPr lang="en-US" altLang="el-GR" sz="1000">
                <a:solidFill>
                  <a:srgbClr val="FFFFFF"/>
                </a:solidFill>
              </a:rPr>
              <a:pPr algn="r"/>
              <a:t>4</a:t>
            </a:fld>
            <a:endParaRPr lang="en-US" altLang="el-GR" sz="1000">
              <a:solidFill>
                <a:srgbClr val="FFFFFF"/>
              </a:solidFill>
            </a:endParaRPr>
          </a:p>
        </p:txBody>
      </p:sp>
      <p:sp>
        <p:nvSpPr>
          <p:cNvPr id="96260" name="Content Placeholder 2"/>
          <p:cNvSpPr>
            <a:spLocks noGrp="1"/>
          </p:cNvSpPr>
          <p:nvPr>
            <p:ph idx="1"/>
          </p:nvPr>
        </p:nvSpPr>
        <p:spPr>
          <a:xfrm>
            <a:off x="585789" y="1525591"/>
            <a:ext cx="7463556" cy="4351337"/>
          </a:xfrm>
        </p:spPr>
        <p:txBody>
          <a:bodyPr/>
          <a:lstStyle/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Η προκήρυξη για τον 3</a:t>
            </a:r>
            <a:r>
              <a:rPr lang="el-GR" altLang="el-GR" sz="1800" baseline="30000" dirty="0" smtClean="0">
                <a:latin typeface="Calibri" pitchFamily="34" charset="0"/>
                <a:cs typeface="Calibri" pitchFamily="34" charset="0"/>
              </a:rPr>
              <a:t>ο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κύκλο του προγράμματος (2015-2016) είναι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ανοικτή σε όλους τους τομείς/κλάδους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δραστηριότητας της </a:t>
            </a:r>
            <a:r>
              <a:rPr lang="el-GR" altLang="el-GR" sz="1800" dirty="0">
                <a:latin typeface="Calibri" pitchFamily="34" charset="0"/>
                <a:cs typeface="Calibri" pitchFamily="34" charset="0"/>
              </a:rPr>
              <a:t>Ε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λληνικής </a:t>
            </a:r>
            <a:r>
              <a:rPr lang="el-GR" altLang="el-GR" sz="1800" dirty="0">
                <a:latin typeface="Calibri" pitchFamily="34" charset="0"/>
                <a:cs typeface="Calibri" pitchFamily="34" charset="0"/>
              </a:rPr>
              <a:t>Ο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ικονομίας. </a:t>
            </a: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Προϋπόθεση</a:t>
            </a:r>
            <a:r>
              <a:rPr lang="en-US" altLang="el-GR" sz="1800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το επιχειρηματικό σχέδιο να διακρίνεται από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καινοτομία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αρτιότητα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και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επιχειρηματική βιωσιμότητα</a:t>
            </a:r>
            <a:r>
              <a:rPr lang="en-US" altLang="el-GR" sz="1800" dirty="0">
                <a:latin typeface="Calibri" pitchFamily="34" charset="0"/>
                <a:cs typeface="Calibri" pitchFamily="34" charset="0"/>
              </a:rPr>
              <a:t>.</a:t>
            </a: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lvl="1"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Ενθαρρύνονται ιδιαίτερα επιχειρηματικά σχέδια </a:t>
            </a:r>
            <a:r>
              <a:rPr lang="el-GR" altLang="el-GR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που</a:t>
            </a:r>
            <a:r>
              <a:rPr lang="en-US" altLang="el-GR" sz="1800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1" algn="just">
              <a:buClr>
                <a:srgbClr val="00A9E1"/>
              </a:buClr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συμβάλλουν στην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εξωστρέφεια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της </a:t>
            </a:r>
            <a:r>
              <a:rPr lang="el-GR" altLang="el-GR" sz="1800" dirty="0">
                <a:latin typeface="Calibri" pitchFamily="34" charset="0"/>
                <a:cs typeface="Calibri" pitchFamily="34" charset="0"/>
              </a:rPr>
              <a:t>Ε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λληνικής </a:t>
            </a:r>
            <a:r>
              <a:rPr lang="en-US" altLang="el-GR" sz="1800" dirty="0">
                <a:latin typeface="Calibri" pitchFamily="34" charset="0"/>
                <a:cs typeface="Calibri" pitchFamily="34" charset="0"/>
              </a:rPr>
              <a:t>O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ικονομίας</a:t>
            </a:r>
            <a:endParaRPr lang="en-US" altLang="el-GR" sz="1800" dirty="0" smtClean="0">
              <a:latin typeface="Calibri" pitchFamily="34" charset="0"/>
              <a:cs typeface="Calibri" pitchFamily="34" charset="0"/>
            </a:endParaRPr>
          </a:p>
          <a:p>
            <a:pPr lvl="1" algn="just">
              <a:buClr>
                <a:srgbClr val="00A9E1"/>
              </a:buClr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κάνουν ευρεία χρήση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καινοτομιών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και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νέων τεχνολογιών </a:t>
            </a:r>
            <a:endParaRPr lang="en-US" altLang="el-GR" sz="1800" b="1" dirty="0" smtClean="0">
              <a:latin typeface="Calibri" pitchFamily="34" charset="0"/>
              <a:cs typeface="Calibri" pitchFamily="34" charset="0"/>
            </a:endParaRPr>
          </a:p>
          <a:p>
            <a:pPr lvl="1" algn="just">
              <a:buClr>
                <a:srgbClr val="00A9E1"/>
              </a:buClr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διακρίνονται από σημαντικής έκτασης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εφαρμογές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στην καθημερινή ζωή</a:t>
            </a:r>
          </a:p>
          <a:p>
            <a:pPr algn="just">
              <a:buClr>
                <a:srgbClr val="00A9E1"/>
              </a:buClr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ontent Placeholder 2"/>
          <p:cNvSpPr>
            <a:spLocks noGrp="1"/>
          </p:cNvSpPr>
          <p:nvPr>
            <p:ph idx="1"/>
          </p:nvPr>
        </p:nvSpPr>
        <p:spPr>
          <a:xfrm>
            <a:off x="585789" y="1125538"/>
            <a:ext cx="8039620" cy="4349750"/>
          </a:xfrm>
        </p:spPr>
        <p:txBody>
          <a:bodyPr/>
          <a:lstStyle/>
          <a:p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Συμμετέχουν μεμονωμένα άτομα ή ομάδες νέων οι οποίοι τη στιγμή ανακοίνωσης της προκήρυξης:</a:t>
            </a:r>
          </a:p>
          <a:p>
            <a:pPr lvl="1">
              <a:buClr>
                <a:srgbClr val="00A9E1"/>
              </a:buClr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Είναι ηλικίας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18-40 ετών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>
              <a:buClr>
                <a:srgbClr val="00A9E1"/>
              </a:buClr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Είναι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απόφοιτοι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ή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εγγεγραμμένοι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 σε ανώτερο ή ανώτατο εκπαιδευτικό ίδρυμα, δημόσιο ή ιδιωτικό, της ημεδαπής ή της αλλοδαπής.</a:t>
            </a:r>
          </a:p>
          <a:p>
            <a:pPr lvl="1">
              <a:buClr>
                <a:srgbClr val="00A9E1"/>
              </a:buClr>
            </a:pP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Δεν έχουν ήδη συστήσει εταιρεία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για την υλοποίηση του προτεινόμενου επιχειρηματικού τους σχεδίου ή, αν έχουν, η εταιρία αυτή δεν προϋπάρχει για διάστημα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άνω των 2 ετών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. </a:t>
            </a:r>
          </a:p>
        </p:txBody>
      </p:sp>
      <p:sp>
        <p:nvSpPr>
          <p:cNvPr id="97283" name="Slide Number Placeholder 4"/>
          <p:cNvSpPr txBox="1">
            <a:spLocks noGrp="1"/>
          </p:cNvSpPr>
          <p:nvPr/>
        </p:nvSpPr>
        <p:spPr bwMode="auto">
          <a:xfrm>
            <a:off x="230224" y="6521450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2AEBC22B-FBBE-461B-BF35-B749F3D424D1}" type="slidenum">
              <a:rPr lang="en-US" altLang="el-GR" sz="1000">
                <a:solidFill>
                  <a:srgbClr val="FFFFFF"/>
                </a:solidFill>
              </a:rPr>
              <a:pPr algn="r"/>
              <a:t>5</a:t>
            </a:fld>
            <a:endParaRPr lang="en-US" altLang="el-GR" sz="1000">
              <a:solidFill>
                <a:srgbClr val="FFFFFF"/>
              </a:solidFill>
            </a:endParaRPr>
          </a:p>
        </p:txBody>
      </p:sp>
      <p:sp>
        <p:nvSpPr>
          <p:cNvPr id="97284" name="Title 1"/>
          <p:cNvSpPr>
            <a:spLocks noGrp="1"/>
          </p:cNvSpPr>
          <p:nvPr>
            <p:ph type="title"/>
          </p:nvPr>
        </p:nvSpPr>
        <p:spPr>
          <a:xfrm>
            <a:off x="631826" y="-171450"/>
            <a:ext cx="8543925" cy="1144588"/>
          </a:xfrm>
        </p:spPr>
        <p:txBody>
          <a:bodyPr/>
          <a:lstStyle/>
          <a:p>
            <a:r>
              <a:rPr lang="el-GR" altLang="el-GR" smtClean="0"/>
              <a:t>Όροι Συμμετοχής </a:t>
            </a:r>
            <a:r>
              <a:rPr lang="el-GR" altLang="el-GR" b="0" smtClean="0"/>
              <a:t>(2/2)</a:t>
            </a:r>
            <a:endParaRPr lang="el-GR" altLang="el-GR" b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>
          <a:xfrm>
            <a:off x="631825" y="-100013"/>
            <a:ext cx="5557838" cy="1063626"/>
          </a:xfrm>
        </p:spPr>
        <p:txBody>
          <a:bodyPr/>
          <a:lstStyle/>
          <a:p>
            <a:r>
              <a:rPr lang="el-GR" altLang="el-GR" smtClean="0"/>
              <a:t>Κριτήρια Αξιολόγησης</a:t>
            </a:r>
            <a:endParaRPr lang="el-GR" altLang="el-GR" smtClean="0">
              <a:solidFill>
                <a:schemeClr val="tx2"/>
              </a:solidFill>
            </a:endParaRP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>
          <a:xfrm>
            <a:off x="488504" y="1741958"/>
            <a:ext cx="8543925" cy="4351338"/>
          </a:xfrm>
        </p:spPr>
        <p:txBody>
          <a:bodyPr/>
          <a:lstStyle/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Τα κριτήρια αξιολόγησης των επιχειρηματικών σχεδίων είναι απλά, διαφανή και επιχειρηματικής λογικής.</a:t>
            </a:r>
          </a:p>
          <a:p>
            <a:pPr lvl="1" algn="just">
              <a:buClr>
                <a:srgbClr val="00A9E1"/>
              </a:buClr>
            </a:pP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Το επιχειρηματικό σχέδιο στηρίζεται σε μια </a:t>
            </a:r>
            <a:r>
              <a:rPr lang="el-GR" altLang="el-GR" sz="1600" b="1" i="1" dirty="0" smtClean="0">
                <a:latin typeface="Calibri" pitchFamily="34" charset="0"/>
                <a:cs typeface="Calibri" pitchFamily="34" charset="0"/>
              </a:rPr>
              <a:t>καινοτόμο</a:t>
            </a: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altLang="el-GR" sz="1600" b="1" i="1" dirty="0" smtClean="0">
                <a:latin typeface="Calibri" pitchFamily="34" charset="0"/>
                <a:cs typeface="Calibri" pitchFamily="34" charset="0"/>
              </a:rPr>
              <a:t>ιδέα ?</a:t>
            </a: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;</a:t>
            </a:r>
          </a:p>
          <a:p>
            <a:pPr lvl="1" algn="just">
              <a:buClr>
                <a:srgbClr val="00A9E1"/>
              </a:buClr>
            </a:pP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Οι </a:t>
            </a:r>
            <a:r>
              <a:rPr lang="el-GR" altLang="el-GR" sz="1600" b="1" i="1" dirty="0" smtClean="0">
                <a:latin typeface="Calibri" pitchFamily="34" charset="0"/>
                <a:cs typeface="Calibri" pitchFamily="34" charset="0"/>
              </a:rPr>
              <a:t>άνθρωποι </a:t>
            </a: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που θα το υλοποιήσουν διαθέτουν τις απαιτούμενες γνώσεις, ικανότητες και συμπληρωματικό προφίλ </a:t>
            </a:r>
            <a:r>
              <a:rPr lang="el-GR" altLang="el-GR" sz="1600" b="1" i="1" dirty="0">
                <a:latin typeface="Calibri" pitchFamily="34" charset="0"/>
                <a:cs typeface="Calibri" pitchFamily="34" charset="0"/>
              </a:rPr>
              <a:t>?</a:t>
            </a:r>
            <a:endParaRPr lang="el-GR" altLang="el-GR" sz="1600" b="1" i="1" dirty="0" smtClean="0">
              <a:latin typeface="Calibri" pitchFamily="34" charset="0"/>
              <a:cs typeface="Calibri" pitchFamily="34" charset="0"/>
            </a:endParaRPr>
          </a:p>
          <a:p>
            <a:pPr lvl="1" algn="just">
              <a:buClr>
                <a:srgbClr val="00A9E1"/>
              </a:buClr>
            </a:pP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Υπάρχει ένα εύλογο και ρεαλιστικό προκαταρκτικό </a:t>
            </a:r>
            <a:r>
              <a:rPr lang="el-GR" altLang="el-GR" sz="1600" b="1" i="1" dirty="0" smtClean="0">
                <a:latin typeface="Calibri" pitchFamily="34" charset="0"/>
                <a:cs typeface="Calibri" pitchFamily="34" charset="0"/>
              </a:rPr>
              <a:t>πλάνο </a:t>
            </a: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ενεργειών</a:t>
            </a:r>
            <a:r>
              <a:rPr lang="el-GR" altLang="el-GR" sz="1600" b="1" i="1" dirty="0" smtClean="0">
                <a:latin typeface="Calibri" pitchFamily="34" charset="0"/>
                <a:cs typeface="Calibri" pitchFamily="34" charset="0"/>
              </a:rPr>
              <a:t>?</a:t>
            </a: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Το τυποποιημένο έντυπο υποβολής επιχειρηματικού σχεδίου καλύπτει αυτά τα 3 κριτήρια, με περιεκτικό τρόπο (αυστηρά 8 σελίδες μέγιστο μέγεθος για το επιχειρηματικό σχέδιο).</a:t>
            </a:r>
          </a:p>
        </p:txBody>
      </p:sp>
      <p:sp>
        <p:nvSpPr>
          <p:cNvPr id="98308" name="Slide Number Placeholder 4"/>
          <p:cNvSpPr txBox="1">
            <a:spLocks noGrp="1"/>
          </p:cNvSpPr>
          <p:nvPr/>
        </p:nvSpPr>
        <p:spPr bwMode="auto">
          <a:xfrm>
            <a:off x="230224" y="6521450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E098A431-7B54-4536-AB5E-E3DB2C770B76}" type="slidenum">
              <a:rPr lang="en-US" altLang="el-GR" sz="1000">
                <a:solidFill>
                  <a:srgbClr val="FFFFFF"/>
                </a:solidFill>
              </a:rPr>
              <a:pPr algn="r"/>
              <a:t>6</a:t>
            </a:fld>
            <a:endParaRPr lang="en-US" altLang="el-GR" sz="10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>
          <a:xfrm>
            <a:off x="619298" y="-100013"/>
            <a:ext cx="5557838" cy="1063626"/>
          </a:xfrm>
        </p:spPr>
        <p:txBody>
          <a:bodyPr/>
          <a:lstStyle/>
          <a:p>
            <a:r>
              <a:rPr lang="el-GR" altLang="el-GR" dirty="0" smtClean="0"/>
              <a:t>Διαδικασία Αξιολόγησης</a:t>
            </a:r>
            <a:endParaRPr lang="en-US" altLang="el-GR" dirty="0" smtClean="0"/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>
          <a:xfrm>
            <a:off x="632520" y="1453931"/>
            <a:ext cx="8928992" cy="4351337"/>
          </a:xfrm>
        </p:spPr>
        <p:txBody>
          <a:bodyPr/>
          <a:lstStyle/>
          <a:p>
            <a:pPr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Α’ Φάση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Έλεγχος τυπικών προϋποθέσεων και πληρότητας φακέλου</a:t>
            </a:r>
          </a:p>
          <a:p>
            <a:pPr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Β’ Φάση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Αξιολόγηση Επιχειρηματικού Σχεδίου - Γραπτό στάδιο</a:t>
            </a:r>
          </a:p>
          <a:p>
            <a:pPr lvl="1">
              <a:buClr>
                <a:srgbClr val="00A9E1"/>
              </a:buClr>
            </a:pP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Στελέχη με επιχειρηματική και επενδυτική αντίληψη και εμπειρία ως αξιολογητές.</a:t>
            </a:r>
          </a:p>
          <a:p>
            <a:pPr lvl="1">
              <a:buClr>
                <a:srgbClr val="00A9E1"/>
              </a:buClr>
            </a:pP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Βαθμολογούνται ισοβαρώς τα 3 κριτήρια αξιολόγησης, από 1-10.</a:t>
            </a:r>
          </a:p>
          <a:p>
            <a:pPr lvl="1">
              <a:buClr>
                <a:srgbClr val="00A9E1"/>
              </a:buClr>
            </a:pP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Προκρίνονται τα καλύτερα </a:t>
            </a:r>
            <a:r>
              <a:rPr lang="el-GR" altLang="el-GR" sz="1600" b="1" i="1" dirty="0" smtClean="0">
                <a:latin typeface="Calibri" pitchFamily="34" charset="0"/>
                <a:cs typeface="Calibri" pitchFamily="34" charset="0"/>
              </a:rPr>
              <a:t>60</a:t>
            </a:r>
            <a:r>
              <a:rPr lang="el-GR" altLang="el-GR" sz="1600" i="1" dirty="0" smtClean="0">
                <a:latin typeface="Calibri" pitchFamily="34" charset="0"/>
                <a:cs typeface="Calibri" pitchFamily="34" charset="0"/>
              </a:rPr>
              <a:t> επιχειρηματικά σχέδια βάσει βαθμολογίας.</a:t>
            </a:r>
          </a:p>
          <a:p>
            <a:pPr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Γ’ Φάση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Αξιολόγηση Επιχειρηματικού Σχεδίου - Προφορικό στάδιο</a:t>
            </a:r>
          </a:p>
          <a:p>
            <a:pPr marL="228600" lvl="1" indent="0">
              <a:buClr>
                <a:srgbClr val="00A9E1"/>
              </a:buClr>
              <a:buNone/>
            </a:pPr>
            <a:r>
              <a:rPr lang="el-GR" altLang="el-GR" sz="1600" i="1" u="sng" dirty="0" smtClean="0">
                <a:latin typeface="Calibri" pitchFamily="34" charset="0"/>
                <a:cs typeface="Calibri" pitchFamily="34" charset="0"/>
              </a:rPr>
              <a:t>1</a:t>
            </a:r>
            <a:r>
              <a:rPr lang="el-GR" altLang="el-GR" sz="1600" i="1" u="sng" baseline="30000" dirty="0" smtClean="0">
                <a:latin typeface="Calibri" pitchFamily="34" charset="0"/>
                <a:cs typeface="Calibri" pitchFamily="34" charset="0"/>
              </a:rPr>
              <a:t>ο</a:t>
            </a:r>
            <a:r>
              <a:rPr lang="el-GR" altLang="el-GR" sz="1600" i="1" u="sng" dirty="0" smtClean="0">
                <a:latin typeface="Calibri" pitchFamily="34" charset="0"/>
                <a:cs typeface="Calibri" pitchFamily="34" charset="0"/>
              </a:rPr>
              <a:t> βήμα</a:t>
            </a:r>
          </a:p>
          <a:p>
            <a:pPr lvl="2">
              <a:buClr>
                <a:srgbClr val="00A9E1"/>
              </a:buClr>
              <a:buFont typeface="Courier New" panose="02070309020205020404" pitchFamily="49" charset="0"/>
              <a:buChar char="o"/>
            </a:pPr>
            <a:r>
              <a:rPr lang="el-GR" altLang="el-GR" i="1" dirty="0" smtClean="0">
                <a:latin typeface="Calibri" pitchFamily="34" charset="0"/>
                <a:cs typeface="Calibri" pitchFamily="34" charset="0"/>
              </a:rPr>
              <a:t>5’ παρουσίαση κάθε επιχειρηματικού σχεδίου.</a:t>
            </a:r>
          </a:p>
          <a:p>
            <a:pPr lvl="2">
              <a:buClr>
                <a:srgbClr val="00A9E1"/>
              </a:buClr>
              <a:buFont typeface="Courier New" panose="02070309020205020404" pitchFamily="49" charset="0"/>
              <a:buChar char="o"/>
            </a:pPr>
            <a:r>
              <a:rPr lang="el-GR" altLang="el-GR" i="1" dirty="0" smtClean="0">
                <a:latin typeface="Calibri" pitchFamily="34" charset="0"/>
                <a:cs typeface="Calibri" pitchFamily="34" charset="0"/>
              </a:rPr>
              <a:t>Προκρίνονται τα 40 καλύτερα επιχειρηματικά σχέδια βάσει εκ νέου βαθμολόγησης.</a:t>
            </a:r>
          </a:p>
          <a:p>
            <a:pPr marL="228600" lvl="1" indent="0">
              <a:buClr>
                <a:srgbClr val="00A9E1"/>
              </a:buClr>
              <a:buNone/>
            </a:pPr>
            <a:r>
              <a:rPr lang="el-GR" altLang="el-GR" sz="1600" i="1" u="sng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l-GR" altLang="el-GR" sz="1600" i="1" u="sng" baseline="30000" dirty="0" smtClean="0">
                <a:latin typeface="Calibri" pitchFamily="34" charset="0"/>
                <a:cs typeface="Calibri" pitchFamily="34" charset="0"/>
              </a:rPr>
              <a:t>ο</a:t>
            </a:r>
            <a:r>
              <a:rPr lang="el-GR" altLang="el-GR" sz="1600" i="1" u="sng" dirty="0" smtClean="0">
                <a:latin typeface="Calibri" pitchFamily="34" charset="0"/>
                <a:cs typeface="Calibri" pitchFamily="34" charset="0"/>
              </a:rPr>
              <a:t> βήμα</a:t>
            </a:r>
          </a:p>
          <a:p>
            <a:pPr lvl="2">
              <a:buClr>
                <a:srgbClr val="00A9E1"/>
              </a:buClr>
              <a:buFont typeface="Courier New" panose="02070309020205020404" pitchFamily="49" charset="0"/>
              <a:buChar char="o"/>
            </a:pPr>
            <a:r>
              <a:rPr lang="el-GR" altLang="el-GR" i="1" dirty="0" smtClean="0">
                <a:latin typeface="Calibri" pitchFamily="34" charset="0"/>
                <a:cs typeface="Calibri" pitchFamily="34" charset="0"/>
              </a:rPr>
              <a:t>‘Έως 10’ παρουσίαση κάθε επιχειρηματικού σχεδίου με ερωτήσεις από τους αξιολογητές.</a:t>
            </a:r>
          </a:p>
          <a:p>
            <a:pPr lvl="2">
              <a:buClr>
                <a:srgbClr val="00A9E1"/>
              </a:buClr>
              <a:buFont typeface="Courier New" panose="02070309020205020404" pitchFamily="49" charset="0"/>
              <a:buChar char="o"/>
            </a:pPr>
            <a:r>
              <a:rPr lang="el-GR" altLang="el-GR" i="1" dirty="0" smtClean="0">
                <a:latin typeface="Calibri" pitchFamily="34" charset="0"/>
                <a:cs typeface="Calibri" pitchFamily="34" charset="0"/>
              </a:rPr>
              <a:t>Προκρίνονται τα ~25 καλύτερα επιχειρηματικά σχέδια βάσει τελικής βαθμολόγησης.</a:t>
            </a:r>
          </a:p>
        </p:txBody>
      </p:sp>
      <p:sp>
        <p:nvSpPr>
          <p:cNvPr id="99332" name="Slide Number Placeholder 4"/>
          <p:cNvSpPr txBox="1">
            <a:spLocks noGrp="1"/>
          </p:cNvSpPr>
          <p:nvPr/>
        </p:nvSpPr>
        <p:spPr bwMode="auto">
          <a:xfrm>
            <a:off x="230224" y="6521450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FBB898BB-433D-4132-8767-5F7506780273}" type="slidenum">
              <a:rPr lang="en-US" altLang="el-GR" sz="1000">
                <a:solidFill>
                  <a:srgbClr val="FFFFFF"/>
                </a:solidFill>
              </a:rPr>
              <a:pPr algn="r"/>
              <a:t>7</a:t>
            </a:fld>
            <a:endParaRPr lang="en-US" altLang="el-GR" sz="10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 idx="4294967295"/>
          </p:nvPr>
        </p:nvSpPr>
        <p:spPr>
          <a:xfrm>
            <a:off x="-315910" y="1916179"/>
            <a:ext cx="7572377" cy="1152525"/>
          </a:xfrm>
        </p:spPr>
        <p:txBody>
          <a:bodyPr/>
          <a:lstStyle/>
          <a:p>
            <a:pPr algn="ctr" eaLnBrk="1" hangingPunct="1"/>
            <a:r>
              <a:rPr lang="el-GR" altLang="el-GR" dirty="0" smtClean="0"/>
              <a:t>Φάση «</a:t>
            </a:r>
            <a:r>
              <a:rPr lang="en-US" altLang="el-GR" dirty="0" smtClean="0"/>
              <a:t>grow</a:t>
            </a:r>
            <a:r>
              <a:rPr lang="el-GR" altLang="el-GR" dirty="0" smtClean="0"/>
              <a:t>»</a:t>
            </a:r>
            <a:r>
              <a:rPr lang="en-US" altLang="el-GR" dirty="0" smtClean="0"/>
              <a:t> – </a:t>
            </a:r>
            <a:r>
              <a:rPr lang="el-GR" altLang="el-GR" dirty="0" smtClean="0"/>
              <a:t>Συμμετοχή</a:t>
            </a:r>
            <a:endParaRPr lang="en-US" altLang="el-GR" dirty="0" smtClean="0"/>
          </a:p>
        </p:txBody>
      </p:sp>
      <p:sp>
        <p:nvSpPr>
          <p:cNvPr id="100355" name="Slide Number Placeholder 2"/>
          <p:cNvSpPr txBox="1">
            <a:spLocks noGrp="1"/>
          </p:cNvSpPr>
          <p:nvPr/>
        </p:nvSpPr>
        <p:spPr bwMode="auto">
          <a:xfrm>
            <a:off x="230224" y="6524625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4A21D6BA-552B-4815-A8C8-A2D3C7849E4C}" type="slidenum">
              <a:rPr lang="en-US" altLang="el-GR" sz="1000">
                <a:solidFill>
                  <a:srgbClr val="FFFFFF"/>
                </a:solidFill>
              </a:rPr>
              <a:pPr algn="r"/>
              <a:t>8</a:t>
            </a:fld>
            <a:endParaRPr lang="en-US" altLang="el-GR" sz="10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Content Placeholder 2"/>
          <p:cNvSpPr>
            <a:spLocks noGrp="1"/>
          </p:cNvSpPr>
          <p:nvPr>
            <p:ph idx="1"/>
          </p:nvPr>
        </p:nvSpPr>
        <p:spPr>
          <a:xfrm>
            <a:off x="657261" y="1525591"/>
            <a:ext cx="8040191" cy="4351337"/>
          </a:xfrm>
        </p:spPr>
        <p:txBody>
          <a:bodyPr/>
          <a:lstStyle/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Η κτηριακή υποδομή του Προγράμματος στεγάζει περί τα 75 άτομα.</a:t>
            </a:r>
          </a:p>
          <a:p>
            <a:pPr lvl="1" algn="just">
              <a:buClr>
                <a:srgbClr val="00A9E1"/>
              </a:buClr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Ο ακριβής αριθμός των επιχειρήσεων που θα ενταχθούν θα εξαρτηθεί από τον αριθμό των συμμετεχόντων ατόμων σε αυτές (περίπου 25 επιχειρήσεις - μ.ο. 3 άτομα ανά επιχείρηση) </a:t>
            </a:r>
          </a:p>
          <a:p>
            <a:pPr lvl="1" algn="just">
              <a:buClr>
                <a:srgbClr val="00A9E1"/>
              </a:buClr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Η τελική επιλογή θα γίνει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αυστηρά βάσει βαθμολογικής σειράς κατάταξης</a:t>
            </a: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Παρέχεται </a:t>
            </a:r>
            <a:r>
              <a:rPr lang="el-GR" altLang="el-GR" sz="1800" dirty="0">
                <a:latin typeface="Calibri" pitchFamily="34" charset="0"/>
                <a:cs typeface="Calibri" pitchFamily="34" charset="0"/>
              </a:rPr>
              <a:t>στέγαση στην Κτηριακή Υποδομή και πρόσβαση στις λοιπές παροχές του Προγράμματος σε κατά μέγιστο 4 άτομα από κάθε Επιχειρηματική Ομάδα</a:t>
            </a: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endParaRPr lang="el-GR" altLang="el-GR" sz="18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Clr>
                <a:srgbClr val="00A9E1"/>
              </a:buClr>
              <a:buFont typeface="Wingdings" panose="05000000000000000000" pitchFamily="2" charset="2"/>
              <a:buChar char="Ø"/>
            </a:pP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Υπάρχει </a:t>
            </a:r>
            <a:r>
              <a:rPr lang="el-GR" altLang="el-GR" sz="1800" b="1" dirty="0" smtClean="0">
                <a:latin typeface="Calibri" pitchFamily="34" charset="0"/>
                <a:cs typeface="Calibri" pitchFamily="34" charset="0"/>
              </a:rPr>
              <a:t>συμβουλευτική στήριξη στο στάδιο εκκίνησης 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για </a:t>
            </a:r>
            <a:r>
              <a:rPr lang="el-GR" altLang="el-GR" sz="1800" dirty="0">
                <a:latin typeface="Calibri" pitchFamily="34" charset="0"/>
                <a:cs typeface="Calibri" pitchFamily="34" charset="0"/>
              </a:rPr>
              <a:t>τ</a:t>
            </a:r>
            <a:r>
              <a:rPr lang="el-GR" altLang="el-GR" sz="1800" dirty="0" smtClean="0">
                <a:latin typeface="Calibri" pitchFamily="34" charset="0"/>
                <a:cs typeface="Calibri" pitchFamily="34" charset="0"/>
              </a:rPr>
              <a:t>η διαδικασία σύστασης εταιρείας και εγκατάστασης.</a:t>
            </a:r>
            <a:endParaRPr lang="el-GR" altLang="el-GR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1379" name="Slide Number Placeholder 4"/>
          <p:cNvSpPr txBox="1">
            <a:spLocks noGrp="1"/>
          </p:cNvSpPr>
          <p:nvPr/>
        </p:nvSpPr>
        <p:spPr bwMode="auto">
          <a:xfrm>
            <a:off x="230224" y="6521450"/>
            <a:ext cx="36353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E7086701-BB21-4CAE-8303-E61248F1C27F}" type="slidenum">
              <a:rPr lang="en-US" altLang="el-GR" sz="1000">
                <a:solidFill>
                  <a:srgbClr val="FFFFFF"/>
                </a:solidFill>
              </a:rPr>
              <a:pPr algn="r"/>
              <a:t>9</a:t>
            </a:fld>
            <a:endParaRPr lang="en-US" altLang="el-GR" sz="1000">
              <a:solidFill>
                <a:srgbClr val="FFFFFF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31826" y="-171450"/>
            <a:ext cx="854392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lnSpc>
                <a:spcPct val="90000"/>
              </a:lnSpc>
              <a:defRPr/>
            </a:pPr>
            <a:r>
              <a:rPr lang="el-GR" sz="2800" b="1" dirty="0">
                <a:solidFill>
                  <a:srgbClr val="00B0F0"/>
                </a:solidFill>
                <a:latin typeface="Calibri" panose="020F0502020204030204" pitchFamily="34" charset="0"/>
              </a:rPr>
              <a:t>Σ</a:t>
            </a:r>
            <a:r>
              <a:rPr lang="el-GR" sz="2800" b="1" dirty="0">
                <a:solidFill>
                  <a:srgbClr val="00B0F0"/>
                </a:solidFill>
                <a:latin typeface="Calibri" panose="020F0502020204030204" pitchFamily="34" charset="0"/>
                <a:ea typeface="+mj-ea"/>
                <a:cs typeface="+mj-cs"/>
              </a:rPr>
              <a:t>υμμετοχή </a:t>
            </a:r>
            <a:r>
              <a:rPr lang="el-GR" sz="2800" dirty="0">
                <a:solidFill>
                  <a:srgbClr val="00B0F0"/>
                </a:solidFill>
                <a:latin typeface="Calibri" panose="020F0502020204030204" pitchFamily="34" charset="0"/>
                <a:ea typeface="+mj-ea"/>
                <a:cs typeface="+mj-cs"/>
              </a:rPr>
              <a:t>(1/2)</a:t>
            </a:r>
            <a:endParaRPr lang="el-GR" sz="2800" dirty="0">
              <a:solidFill>
                <a:schemeClr val="tx2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3031010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Century Schoolbo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S103031010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Century Schoolbo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TS103031010</Template>
  <TotalTime>0</TotalTime>
  <Words>581</Words>
  <Application>Microsoft Office PowerPoint</Application>
  <PresentationFormat>A4 Paper (210x297 mm)</PresentationFormat>
  <Paragraphs>84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TS103031010</vt:lpstr>
      <vt:lpstr>2_TS103031010</vt:lpstr>
      <vt:lpstr>2_Office Theme</vt:lpstr>
      <vt:lpstr>PowerPoint Presentation</vt:lpstr>
      <vt:lpstr>PowerPoint Presentation</vt:lpstr>
      <vt:lpstr>Φάση «enter» – Υποβολή Αίτησης</vt:lpstr>
      <vt:lpstr>Όροι Συμμετοχής (1/2)</vt:lpstr>
      <vt:lpstr>Όροι Συμμετοχής (2/2)</vt:lpstr>
      <vt:lpstr>Κριτήρια Αξιολόγησης</vt:lpstr>
      <vt:lpstr>Διαδικασία Αξιολόγησης</vt:lpstr>
      <vt:lpstr>Φάση «grow» – Συμμετοχή</vt:lpstr>
      <vt:lpstr>PowerPoint Presentation</vt:lpstr>
      <vt:lpstr>PowerPoint Presentation</vt:lpstr>
      <vt:lpstr>Χρονοδιάγραμμα 3ου κύκλου</vt:lpstr>
      <vt:lpstr>Ευχαριστούμε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Πρόγραμμα “The EGG” enter, grow, go</dc:title>
  <dc:creator/>
  <cp:lastModifiedBy/>
  <cp:revision>115</cp:revision>
  <dcterms:created xsi:type="dcterms:W3CDTF">2012-12-05T07:22:13Z</dcterms:created>
  <dcterms:modified xsi:type="dcterms:W3CDTF">2015-02-18T12:45:09Z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TC030310109991</vt:lpwstr>
  </property>
</Properties>
</file>